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2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3"/>
    <p:sldId id="257" r:id="rId4"/>
    <p:sldId id="258" r:id="rId5"/>
    <p:sldId id="263" r:id="rId6"/>
    <p:sldId id="264" r:id="rId7"/>
    <p:sldId id="381" r:id="rId8"/>
    <p:sldId id="382" r:id="rId9"/>
    <p:sldId id="383" r:id="rId10"/>
    <p:sldId id="384" r:id="rId11"/>
    <p:sldId id="269" r:id="rId12"/>
    <p:sldId id="361" r:id="rId13"/>
    <p:sldId id="270" r:id="rId14"/>
    <p:sldId id="282" r:id="rId15"/>
    <p:sldId id="309" r:id="rId16"/>
    <p:sldId id="283" r:id="rId17"/>
    <p:sldId id="364" r:id="rId18"/>
  </p:sldIdLst>
  <p:sldSz cx="12192000" cy="6858000"/>
  <p:notesSz cx="6858000" cy="9144000"/>
  <p:embeddedFontLst>
    <p:embeddedFont>
      <p:font typeface="Open Sans" panose="020B0606030504020204" charset="0"/>
      <p:regular r:id="rId24"/>
      <p:bold r:id="rId25"/>
    </p:embeddedFont>
    <p:embeddedFont>
      <p:font typeface="Avignon Pro" panose="02000503040000020004" charset="0"/>
      <p:regular r:id="rId26"/>
      <p:bold r:id="rId27"/>
      <p:italic r:id="rId28"/>
      <p:boldItalic r:id="rId29"/>
    </p:embeddedFont>
    <p:embeddedFont>
      <p:font typeface="Microsoft YaHei" panose="020B0503020204020204" charset="-122"/>
      <p:regular r:id="rId30"/>
    </p:embeddedFont>
    <p:embeddedFont>
      <p:font typeface="Cambria" panose="02040503050406030204" charset="0"/>
      <p:regular r:id="rId31"/>
      <p:bold r:id="rId32"/>
      <p:italic r:id="rId33"/>
      <p:boldItalic r:id="rId34"/>
    </p:embeddedFont>
    <p:embeddedFont>
      <p:font typeface="Mongolian Baiti" panose="03000500000000000000" charset="0"/>
      <p:regular r:id="rId35"/>
    </p:embeddedFont>
    <p:embeddedFont>
      <p:font typeface="Calibri" panose="020F0502020204030204" charset="0"/>
      <p:regular r:id="rId36"/>
      <p:bold r:id="rId37"/>
      <p:italic r:id="rId38"/>
      <p:boldItalic r:id="rId39"/>
    </p:embeddedFont>
    <p:embeddedFont>
      <p:font typeface="Open Sans ExtraBold" panose="020B0906030804020204" charset="0"/>
      <p:bold r:id="rId40"/>
    </p:embeddedFont>
  </p:embeddedFontLst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2" userDrawn="1">
          <p15:clr>
            <a:srgbClr val="A4A3A4"/>
          </p15:clr>
        </p15:guide>
        <p15:guide id="2" pos="36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C032"/>
    <a:srgbClr val="645F59"/>
    <a:srgbClr val="FFD04F"/>
    <a:srgbClr val="F3FAEB"/>
    <a:srgbClr val="FFF6DB"/>
    <a:srgbClr val="E9FAFF"/>
    <a:srgbClr val="EFFCFF"/>
    <a:srgbClr val="E6F8FF"/>
    <a:srgbClr val="D9E4E4"/>
    <a:srgbClr val="C5E6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715" y="91"/>
      </p:cViewPr>
      <p:guideLst>
        <p:guide orient="horz" pos="2222"/>
        <p:guide pos="365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1" Type="http://schemas.openxmlformats.org/officeDocument/2006/relationships/tags" Target="tags/tag21.xml"/><Relationship Id="rId40" Type="http://schemas.openxmlformats.org/officeDocument/2006/relationships/font" Target="fonts/font17.fntdata"/><Relationship Id="rId4" Type="http://schemas.openxmlformats.org/officeDocument/2006/relationships/slide" Target="slides/slide2.xml"/><Relationship Id="rId39" Type="http://schemas.openxmlformats.org/officeDocument/2006/relationships/font" Target="fonts/font16.fntdata"/><Relationship Id="rId38" Type="http://schemas.openxmlformats.org/officeDocument/2006/relationships/font" Target="fonts/font15.fntdata"/><Relationship Id="rId37" Type="http://schemas.openxmlformats.org/officeDocument/2006/relationships/font" Target="fonts/font14.fntdata"/><Relationship Id="rId36" Type="http://schemas.openxmlformats.org/officeDocument/2006/relationships/font" Target="fonts/font13.fntdata"/><Relationship Id="rId35" Type="http://schemas.openxmlformats.org/officeDocument/2006/relationships/font" Target="fonts/font12.fntdata"/><Relationship Id="rId34" Type="http://schemas.openxmlformats.org/officeDocument/2006/relationships/font" Target="fonts/font11.fntdata"/><Relationship Id="rId33" Type="http://schemas.openxmlformats.org/officeDocument/2006/relationships/font" Target="fonts/font10.fntdata"/><Relationship Id="rId32" Type="http://schemas.openxmlformats.org/officeDocument/2006/relationships/font" Target="fonts/font9.fntdata"/><Relationship Id="rId31" Type="http://schemas.openxmlformats.org/officeDocument/2006/relationships/font" Target="fonts/font8.fntdata"/><Relationship Id="rId30" Type="http://schemas.openxmlformats.org/officeDocument/2006/relationships/font" Target="fonts/font7.fntdata"/><Relationship Id="rId3" Type="http://schemas.openxmlformats.org/officeDocument/2006/relationships/slide" Target="slides/slide1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</a:fld>
            <a:endParaRPr lang="zh-CN" altLang="en-US"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</a:fld>
            <a:endParaRPr lang="zh-CN" altLang="en-US"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Open Sans" panose="020B0606030504020204" charset="0"/>
        <a:ea typeface="Open Sans" panose="020B0606030504020204" charset="0"/>
        <a:cs typeface="Open Sans" panose="020B060603050402020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Open Sans" panose="020B0606030504020204" charset="0"/>
        <a:ea typeface="Open Sans" panose="020B0606030504020204" charset="0"/>
        <a:cs typeface="Open Sans" panose="020B060603050402020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Open Sans" panose="020B0606030504020204" charset="0"/>
        <a:ea typeface="Open Sans" panose="020B0606030504020204" charset="0"/>
        <a:cs typeface="Open Sans" panose="020B060603050402020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Open Sans" panose="020B0606030504020204" charset="0"/>
        <a:ea typeface="Open Sans" panose="020B0606030504020204" charset="0"/>
        <a:cs typeface="Open Sans" panose="020B060603050402020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Open Sans" panose="020B0606030504020204" charset="0"/>
        <a:ea typeface="Open Sans" panose="020B0606030504020204" charset="0"/>
        <a:cs typeface="Open Sans" panose="020B060603050402020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</p:spPr>
        <p:txBody>
          <a:bodyPr vert="eaVert"/>
          <a:lstStyle>
            <a:lvl1pPr>
              <a:defRPr>
                <a:cs typeface="Open Sans" panose="020B0606030504020204" charset="0"/>
              </a:defRPr>
            </a:lvl1pPr>
            <a:lvl2pPr>
              <a:defRPr>
                <a:cs typeface="Open Sans" panose="020B0606030504020204" charset="0"/>
              </a:defRPr>
            </a:lvl2pPr>
            <a:lvl3pPr>
              <a:defRPr>
                <a:cs typeface="Open Sans" panose="020B0606030504020204" charset="0"/>
              </a:defRPr>
            </a:lvl3pPr>
            <a:lvl4pPr>
              <a:defRPr>
                <a:cs typeface="Open Sans" panose="020B0606030504020204" charset="0"/>
              </a:defRPr>
            </a:lvl4pPr>
            <a:lvl5pPr>
              <a:defRPr>
                <a:cs typeface="Open Sans" panose="020B060603050402020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</a:lstStyle>
          <a:p>
            <a:fld id="{0ADDB513-9AE9-41D2-A951-617D95955BB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</a:lstStyle>
          <a:p>
            <a:fld id="{56E2C2DE-FD22-499D-A6B6-484D129A4D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cs typeface="Open Sans" panose="020B060603050402020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cs typeface="Open Sans" panose="020B0606030504020204" charset="0"/>
              </a:defRPr>
            </a:lvl1pPr>
            <a:lvl2pPr>
              <a:defRPr>
                <a:cs typeface="Open Sans" panose="020B0606030504020204" charset="0"/>
              </a:defRPr>
            </a:lvl2pPr>
            <a:lvl3pPr>
              <a:defRPr>
                <a:cs typeface="Open Sans" panose="020B0606030504020204" charset="0"/>
              </a:defRPr>
            </a:lvl3pPr>
            <a:lvl4pPr>
              <a:defRPr>
                <a:cs typeface="Open Sans" panose="020B0606030504020204" charset="0"/>
              </a:defRPr>
            </a:lvl4pPr>
            <a:lvl5pPr>
              <a:defRPr>
                <a:cs typeface="Open Sans" panose="020B060603050402020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</a:lstStyle>
          <a:p>
            <a:fld id="{0ADDB513-9AE9-41D2-A951-617D95955BB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</a:lstStyle>
          <a:p>
            <a:fld id="{56E2C2DE-FD22-499D-A6B6-484D129A4D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cs typeface="Open Sans" panose="020B060603050402020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cs typeface="Open Sans" panose="020B060603050402020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</a:lstStyle>
          <a:p>
            <a:fld id="{0ADDB513-9AE9-41D2-A951-617D95955BB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</a:lstStyle>
          <a:p>
            <a:fld id="{56E2C2DE-FD22-499D-A6B6-484D129A4D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  <a:lvl2pPr>
              <a:defRPr>
                <a:cs typeface="Open Sans" panose="020B0606030504020204" charset="0"/>
              </a:defRPr>
            </a:lvl2pPr>
            <a:lvl3pPr>
              <a:defRPr>
                <a:cs typeface="Open Sans" panose="020B0606030504020204" charset="0"/>
              </a:defRPr>
            </a:lvl3pPr>
            <a:lvl4pPr>
              <a:defRPr>
                <a:cs typeface="Open Sans" panose="020B0606030504020204" charset="0"/>
              </a:defRPr>
            </a:lvl4pPr>
            <a:lvl5pPr>
              <a:defRPr>
                <a:cs typeface="Open Sans" panose="020B060603050402020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  <a:lvl2pPr>
              <a:defRPr>
                <a:cs typeface="Open Sans" panose="020B0606030504020204" charset="0"/>
              </a:defRPr>
            </a:lvl2pPr>
            <a:lvl3pPr>
              <a:defRPr>
                <a:cs typeface="Open Sans" panose="020B0606030504020204" charset="0"/>
              </a:defRPr>
            </a:lvl3pPr>
            <a:lvl4pPr>
              <a:defRPr>
                <a:cs typeface="Open Sans" panose="020B0606030504020204" charset="0"/>
              </a:defRPr>
            </a:lvl4pPr>
            <a:lvl5pPr>
              <a:defRPr>
                <a:cs typeface="Open Sans" panose="020B060603050402020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</a:lstStyle>
          <a:p>
            <a:fld id="{0ADDB513-9AE9-41D2-A951-617D95955BB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</a:lstStyle>
          <a:p>
            <a:fld id="{56E2C2DE-FD22-499D-A6B6-484D129A4D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cs typeface="Open Sans" panose="020B060603050402020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  <a:lvl2pPr>
              <a:defRPr>
                <a:cs typeface="Open Sans" panose="020B0606030504020204" charset="0"/>
              </a:defRPr>
            </a:lvl2pPr>
            <a:lvl3pPr>
              <a:defRPr>
                <a:cs typeface="Open Sans" panose="020B0606030504020204" charset="0"/>
              </a:defRPr>
            </a:lvl3pPr>
            <a:lvl4pPr>
              <a:defRPr>
                <a:cs typeface="Open Sans" panose="020B0606030504020204" charset="0"/>
              </a:defRPr>
            </a:lvl4pPr>
            <a:lvl5pPr>
              <a:defRPr>
                <a:cs typeface="Open Sans" panose="020B060603050402020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cs typeface="Open Sans" panose="020B060603050402020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  <a:lvl2pPr>
              <a:defRPr>
                <a:cs typeface="Open Sans" panose="020B0606030504020204" charset="0"/>
              </a:defRPr>
            </a:lvl2pPr>
            <a:lvl3pPr>
              <a:defRPr>
                <a:cs typeface="Open Sans" panose="020B0606030504020204" charset="0"/>
              </a:defRPr>
            </a:lvl3pPr>
            <a:lvl4pPr>
              <a:defRPr>
                <a:cs typeface="Open Sans" panose="020B0606030504020204" charset="0"/>
              </a:defRPr>
            </a:lvl4pPr>
            <a:lvl5pPr>
              <a:defRPr>
                <a:cs typeface="Open Sans" panose="020B060603050402020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</a:lstStyle>
          <a:p>
            <a:fld id="{0ADDB513-9AE9-41D2-A951-617D95955BB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</a:lstStyle>
          <a:p>
            <a:fld id="{56E2C2DE-FD22-499D-A6B6-484D129A4D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</a:lstStyle>
          <a:p>
            <a:fld id="{0ADDB513-9AE9-41D2-A951-617D95955BB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</a:lstStyle>
          <a:p>
            <a:fld id="{56E2C2DE-FD22-499D-A6B6-484D129A4D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</a:lstStyle>
          <a:p>
            <a:fld id="{0ADDB513-9AE9-41D2-A951-617D95955BB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</a:lstStyle>
          <a:p>
            <a:fld id="{56E2C2DE-FD22-499D-A6B6-484D129A4D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cs typeface="Open Sans" panose="020B060603050402020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cs typeface="Open Sans" panose="020B0606030504020204" charset="0"/>
              </a:defRPr>
            </a:lvl1pPr>
            <a:lvl2pPr>
              <a:defRPr sz="2800">
                <a:cs typeface="Open Sans" panose="020B0606030504020204" charset="0"/>
              </a:defRPr>
            </a:lvl2pPr>
            <a:lvl3pPr>
              <a:defRPr sz="2400">
                <a:cs typeface="Open Sans" panose="020B0606030504020204" charset="0"/>
              </a:defRPr>
            </a:lvl3pPr>
            <a:lvl4pPr>
              <a:defRPr sz="2000">
                <a:cs typeface="Open Sans" panose="020B0606030504020204" charset="0"/>
              </a:defRPr>
            </a:lvl4pPr>
            <a:lvl5pPr>
              <a:defRPr sz="2000">
                <a:cs typeface="Open Sans" panose="020B060603050402020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cs typeface="Open Sans" panose="020B060603050402020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</a:lstStyle>
          <a:p>
            <a:fld id="{0ADDB513-9AE9-41D2-A951-617D95955BB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</a:lstStyle>
          <a:p>
            <a:fld id="{56E2C2DE-FD22-499D-A6B6-484D129A4D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cs typeface="Open Sans" panose="020B060603050402020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cs typeface="Open Sans" panose="020B060603050402020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</a:lstStyle>
          <a:p>
            <a:fld id="{0ADDB513-9AE9-41D2-A951-617D95955BB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</a:lstStyle>
          <a:p>
            <a:fld id="{56E2C2DE-FD22-499D-A6B6-484D129A4D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6.png"/><Relationship Id="rId3" Type="http://schemas.openxmlformats.org/officeDocument/2006/relationships/tags" Target="../tags/tag14.xml"/><Relationship Id="rId2" Type="http://schemas.openxmlformats.org/officeDocument/2006/relationships/image" Target="../media/image15.png"/><Relationship Id="rId1" Type="http://schemas.openxmlformats.org/officeDocument/2006/relationships/tags" Target="../tags/tag13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8.png"/><Relationship Id="rId3" Type="http://schemas.openxmlformats.org/officeDocument/2006/relationships/tags" Target="../tags/tag16.xml"/><Relationship Id="rId2" Type="http://schemas.openxmlformats.org/officeDocument/2006/relationships/image" Target="../media/image17.png"/><Relationship Id="rId1" Type="http://schemas.openxmlformats.org/officeDocument/2006/relationships/tags" Target="../tags/tag15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0.png"/><Relationship Id="rId3" Type="http://schemas.openxmlformats.org/officeDocument/2006/relationships/tags" Target="../tags/tag18.xml"/><Relationship Id="rId2" Type="http://schemas.openxmlformats.org/officeDocument/2006/relationships/image" Target="../media/image19.png"/><Relationship Id="rId1" Type="http://schemas.openxmlformats.org/officeDocument/2006/relationships/tags" Target="../tags/tag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1.png"/><Relationship Id="rId1" Type="http://schemas.openxmlformats.org/officeDocument/2006/relationships/tags" Target="../tags/tag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2.jpeg"/><Relationship Id="rId1" Type="http://schemas.openxmlformats.org/officeDocument/2006/relationships/tags" Target="../tags/tag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.png"/><Relationship Id="rId3" Type="http://schemas.openxmlformats.org/officeDocument/2006/relationships/tags" Target="../tags/tag1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.png"/><Relationship Id="rId3" Type="http://schemas.openxmlformats.org/officeDocument/2006/relationships/tags" Target="../tags/tag3.xml"/><Relationship Id="rId2" Type="http://schemas.openxmlformats.org/officeDocument/2006/relationships/image" Target="../media/image4.png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6.png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7.png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.png"/><Relationship Id="rId3" Type="http://schemas.openxmlformats.org/officeDocument/2006/relationships/tags" Target="../tags/tag7.xml"/><Relationship Id="rId2" Type="http://schemas.openxmlformats.org/officeDocument/2006/relationships/image" Target="../media/image8.png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tags" Target="../tags/tag9.xml"/><Relationship Id="rId2" Type="http://schemas.openxmlformats.org/officeDocument/2006/relationships/image" Target="../media/image10.png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.png"/><Relationship Id="rId3" Type="http://schemas.openxmlformats.org/officeDocument/2006/relationships/tags" Target="../tags/tag11.xml"/><Relationship Id="rId2" Type="http://schemas.openxmlformats.org/officeDocument/2006/relationships/image" Target="../media/image12.png"/><Relationship Id="rId1" Type="http://schemas.openxmlformats.org/officeDocument/2006/relationships/tags" Target="../tags/tag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1" Type="http://schemas.openxmlformats.org/officeDocument/2006/relationships/tags" Target="../tags/ta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任意多边形 51"/>
          <p:cNvSpPr/>
          <p:nvPr/>
        </p:nvSpPr>
        <p:spPr>
          <a:xfrm flipV="1">
            <a:off x="7760970" y="5080"/>
            <a:ext cx="4436745" cy="2505075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6791" h="3333">
                <a:moveTo>
                  <a:pt x="3702" y="0"/>
                </a:moveTo>
                <a:lnTo>
                  <a:pt x="6791" y="2781"/>
                </a:lnTo>
                <a:lnTo>
                  <a:pt x="6791" y="3333"/>
                </a:lnTo>
                <a:lnTo>
                  <a:pt x="0" y="3333"/>
                </a:lnTo>
                <a:lnTo>
                  <a:pt x="3702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51" name="任意多边形 50"/>
          <p:cNvSpPr/>
          <p:nvPr/>
        </p:nvSpPr>
        <p:spPr>
          <a:xfrm>
            <a:off x="-3810" y="4472305"/>
            <a:ext cx="3820160" cy="2385695"/>
          </a:xfrm>
          <a:custGeom>
            <a:avLst/>
            <a:gdLst>
              <a:gd name="ir" fmla="*/ w 3 4"/>
              <a:gd name="ib" fmla="*/ h 3 4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722" h="4822">
                <a:moveTo>
                  <a:pt x="2900" y="0"/>
                </a:moveTo>
                <a:lnTo>
                  <a:pt x="7722" y="4822"/>
                </a:lnTo>
                <a:lnTo>
                  <a:pt x="0" y="4822"/>
                </a:lnTo>
                <a:lnTo>
                  <a:pt x="0" y="2900"/>
                </a:lnTo>
                <a:lnTo>
                  <a:pt x="2900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-6350" y="-6350"/>
            <a:ext cx="2787015" cy="3173413"/>
          </a:xfrm>
          <a:custGeom>
            <a:avLst/>
            <a:gdLst>
              <a:gd name="ir" fmla="*/ w 3 4"/>
              <a:gd name="ib" fmla="*/ h 3 4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389" h="4998">
                <a:moveTo>
                  <a:pt x="813" y="0"/>
                </a:moveTo>
                <a:lnTo>
                  <a:pt x="3687" y="0"/>
                </a:lnTo>
                <a:lnTo>
                  <a:pt x="4389" y="703"/>
                </a:lnTo>
                <a:lnTo>
                  <a:pt x="2250" y="2842"/>
                </a:lnTo>
                <a:lnTo>
                  <a:pt x="110" y="703"/>
                </a:lnTo>
                <a:lnTo>
                  <a:pt x="813" y="0"/>
                </a:lnTo>
                <a:close/>
                <a:moveTo>
                  <a:pt x="0" y="1074"/>
                </a:moveTo>
                <a:lnTo>
                  <a:pt x="1962" y="3036"/>
                </a:lnTo>
                <a:lnTo>
                  <a:pt x="0" y="4998"/>
                </a:lnTo>
                <a:lnTo>
                  <a:pt x="0" y="1074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37" name="菱形 36"/>
          <p:cNvSpPr/>
          <p:nvPr/>
        </p:nvSpPr>
        <p:spPr>
          <a:xfrm>
            <a:off x="431800" y="1075690"/>
            <a:ext cx="1438275" cy="1438275"/>
          </a:xfrm>
          <a:prstGeom prst="diamond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41" name="菱形 40"/>
          <p:cNvSpPr/>
          <p:nvPr/>
        </p:nvSpPr>
        <p:spPr>
          <a:xfrm>
            <a:off x="1761490" y="1016000"/>
            <a:ext cx="474345" cy="474345"/>
          </a:xfrm>
          <a:prstGeom prst="diamond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44" name="菱形 43"/>
          <p:cNvSpPr/>
          <p:nvPr/>
        </p:nvSpPr>
        <p:spPr>
          <a:xfrm>
            <a:off x="1810385" y="1908175"/>
            <a:ext cx="346710" cy="346710"/>
          </a:xfrm>
          <a:prstGeom prst="diamond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404475" y="5054600"/>
            <a:ext cx="1787525" cy="1859280"/>
            <a:chOff x="16377" y="8014"/>
            <a:chExt cx="2815" cy="2928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34" name="任意多边形 33"/>
            <p:cNvSpPr/>
            <p:nvPr/>
          </p:nvSpPr>
          <p:spPr>
            <a:xfrm>
              <a:off x="17662" y="8014"/>
              <a:ext cx="1530" cy="2928"/>
            </a:xfrm>
            <a:custGeom>
              <a:avLst/>
              <a:gdLst>
                <a:gd name="ir" fmla="*/ w 3 4"/>
                <a:gd name="ib" fmla="*/ h 3 4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0" h="2928">
                  <a:moveTo>
                    <a:pt x="1464" y="0"/>
                  </a:moveTo>
                  <a:lnTo>
                    <a:pt x="1530" y="66"/>
                  </a:lnTo>
                  <a:lnTo>
                    <a:pt x="1530" y="2862"/>
                  </a:lnTo>
                  <a:lnTo>
                    <a:pt x="1464" y="2928"/>
                  </a:lnTo>
                  <a:lnTo>
                    <a:pt x="0" y="1464"/>
                  </a:lnTo>
                  <a:lnTo>
                    <a:pt x="1464" y="0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cs typeface="Open Sans" panose="020B0606030504020204" charset="0"/>
              </a:endParaRPr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16377" y="9739"/>
              <a:ext cx="2230" cy="1115"/>
            </a:xfrm>
            <a:custGeom>
              <a:avLst/>
              <a:gdLst>
                <a:gd name="ir" fmla="*/ w 3 4"/>
                <a:gd name="ib" fmla="*/ h 3 4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30" h="1115">
                  <a:moveTo>
                    <a:pt x="1115" y="0"/>
                  </a:moveTo>
                  <a:lnTo>
                    <a:pt x="2230" y="1115"/>
                  </a:lnTo>
                  <a:lnTo>
                    <a:pt x="0" y="1115"/>
                  </a:lnTo>
                  <a:lnTo>
                    <a:pt x="1115" y="0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cs typeface="Open Sans" panose="020B0606030504020204" charset="0"/>
              </a:endParaRPr>
            </a:p>
          </p:txBody>
        </p:sp>
        <p:sp>
          <p:nvSpPr>
            <p:cNvPr id="59" name="菱形 58"/>
            <p:cNvSpPr/>
            <p:nvPr/>
          </p:nvSpPr>
          <p:spPr>
            <a:xfrm>
              <a:off x="17308" y="9028"/>
              <a:ext cx="785" cy="785"/>
            </a:xfrm>
            <a:prstGeom prst="diamond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Open Sans" panose="020B0606030504020204" charset="0"/>
              </a:endParaRPr>
            </a:p>
          </p:txBody>
        </p:sp>
      </p:grpSp>
      <p:sp>
        <p:nvSpPr>
          <p:cNvPr id="3" name="Text Box 2"/>
          <p:cNvSpPr txBox="1"/>
          <p:nvPr/>
        </p:nvSpPr>
        <p:spPr>
          <a:xfrm>
            <a:off x="2157730" y="1290320"/>
            <a:ext cx="7461885" cy="2228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8800" b="1">
                <a:solidFill>
                  <a:schemeClr val="accent6">
                    <a:lumMod val="5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ignon Pro" panose="02000503040000020004" charset="0"/>
                <a:ea typeface="Microsoft YaHei" panose="020B0503020204020204" charset="-122"/>
                <a:cs typeface="Avignon Pro" panose="02000503040000020004" charset="0"/>
              </a:rPr>
              <a:t>BANKRUPTCY PREVENTION</a:t>
            </a:r>
            <a:endParaRPr lang="en-US" sz="8800">
              <a:solidFill>
                <a:schemeClr val="accent6">
                  <a:lumMod val="50000"/>
                </a:scheme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Microsoft YaHei" panose="020B0503020204020204" charset="-122"/>
              <a:ea typeface="Microsoft YaHei" panose="020B0503020204020204" charset="-122"/>
              <a:cs typeface="Gadugi" panose="020B0502040204020203" charset="0"/>
            </a:endParaRPr>
          </a:p>
          <a:p>
            <a:pPr algn="ctr"/>
            <a:endParaRPr lang="en-US" sz="6600" b="1">
              <a:solidFill>
                <a:srgbClr val="00B050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algn="ctr"/>
            <a:endParaRPr lang="en-US" sz="6600" b="1">
              <a:solidFill>
                <a:srgbClr val="00B050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2634615" y="4472940"/>
            <a:ext cx="2536190" cy="21666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b="1" u="sng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MENTOR</a:t>
            </a:r>
            <a:r>
              <a:rPr lang="en-US">
                <a:solidFill>
                  <a:schemeClr val="tx1"/>
                </a:solidFill>
              </a:rPr>
              <a:t> :-</a:t>
            </a:r>
            <a:endParaRPr lang="en-US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  <a:latin typeface="Mongolian Baiti" panose="03000500000000000000" charset="0"/>
                <a:cs typeface="Mongolian Baiti" panose="03000500000000000000" charset="0"/>
              </a:rPr>
              <a:t>SNEHAL SHINDE</a:t>
            </a:r>
            <a:endParaRPr lang="en-US">
              <a:solidFill>
                <a:schemeClr val="tx1"/>
              </a:solidFill>
              <a:latin typeface="Mongolian Baiti" panose="03000500000000000000" charset="0"/>
              <a:cs typeface="Mongolian Baiti" panose="03000500000000000000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769610" y="4485640"/>
            <a:ext cx="4634865" cy="1320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b="1" u="sng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GROUP</a:t>
            </a:r>
            <a:r>
              <a:rPr lang="en-US" b="1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b="1" u="sng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MEMBERS</a:t>
            </a:r>
            <a:r>
              <a:rPr lang="en-US">
                <a:solidFill>
                  <a:schemeClr val="tx1"/>
                </a:solidFill>
              </a:rPr>
              <a:t>:-</a:t>
            </a:r>
            <a:endParaRPr lang="en-US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</a:rPr>
              <a:t>Hymasree.P</a:t>
            </a:r>
            <a:endParaRPr lang="en-US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</a:rPr>
              <a:t>Bhanu Teja</a:t>
            </a:r>
            <a:endParaRPr lang="en-US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</a:rPr>
              <a:t>B.Venkateshwara Rao</a:t>
            </a:r>
            <a:endParaRPr lang="en-US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</a:rPr>
              <a:t>R Vaishnavi</a:t>
            </a:r>
            <a:endParaRPr lang="en-US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</a:rPr>
              <a:t>Gayathrry Sree</a:t>
            </a:r>
            <a:endParaRPr lang="en-US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</a:rPr>
              <a:t>Vignesh Kumar R</a:t>
            </a:r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菱形 1"/>
          <p:cNvSpPr/>
          <p:nvPr/>
        </p:nvSpPr>
        <p:spPr>
          <a:xfrm>
            <a:off x="71120" y="0"/>
            <a:ext cx="704850" cy="704850"/>
          </a:xfrm>
          <a:prstGeom prst="diamond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Open Sans" panose="020B0606030504020204" charset="0"/>
              <a:sym typeface="+mn-ea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71120" y="460375"/>
            <a:ext cx="229235" cy="229235"/>
          </a:xfrm>
          <a:prstGeom prst="diamond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2945130" y="278130"/>
            <a:ext cx="57296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4000" b="1" u="sng">
                <a:solidFill>
                  <a:schemeClr val="accent6">
                    <a:lumMod val="50000"/>
                  </a:schemeClr>
                </a:solidFill>
                <a:latin typeface="Avignon Pro" panose="02000503040000020004" charset="0"/>
                <a:cs typeface="Avignon Pro" panose="02000503040000020004" charset="0"/>
              </a:rPr>
              <a:t>Model Building</a:t>
            </a:r>
            <a:endParaRPr lang="en-US" sz="4000" b="1" u="sng">
              <a:solidFill>
                <a:schemeClr val="accent6">
                  <a:lumMod val="50000"/>
                </a:schemeClr>
              </a:solidFill>
              <a:latin typeface="Avignon Pro" panose="02000503040000020004" charset="0"/>
              <a:cs typeface="Avignon Pro" panose="020005030400000200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41350" y="1071880"/>
            <a:ext cx="11402695" cy="10928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§"/>
            </a:pPr>
            <a:r>
              <a:rPr lang="en-US" sz="2000">
                <a:latin typeface="Cambria" panose="02040503050406030204" charset="0"/>
                <a:cs typeface="Cambria" panose="02040503050406030204" charset="0"/>
              </a:rPr>
              <a:t>Separate the input variables (x)  and Target variables (y) .</a:t>
            </a:r>
            <a:endParaRPr lang="en-US" sz="20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Wingdings" panose="05000000000000000000" charset="0"/>
              <a:buChar char="§"/>
            </a:pPr>
            <a:endParaRPr lang="en-US" sz="20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sz="2000">
                <a:latin typeface="Cambria" panose="02040503050406030204" charset="0"/>
                <a:cs typeface="Cambria" panose="02040503050406030204" charset="0"/>
              </a:rPr>
              <a:t>Splitting the dataset into train and test sets.  (75 -25 split respectively) .</a:t>
            </a:r>
            <a:endParaRPr lang="en-US" sz="2000">
              <a:latin typeface="Cambria" panose="02040503050406030204" charset="0"/>
              <a:cs typeface="Cambria" panose="02040503050406030204" charset="0"/>
            </a:endParaRPr>
          </a:p>
          <a:p>
            <a:pPr indent="0">
              <a:buNone/>
            </a:pPr>
            <a:endParaRPr lang="en-US" sz="2000"/>
          </a:p>
          <a:p>
            <a:pPr indent="0">
              <a:buNone/>
            </a:pPr>
            <a:r>
              <a:rPr lang="en-US" sz="3600" u="sng">
                <a:latin typeface="Mongolian Baiti" panose="03000500000000000000" charset="0"/>
                <a:cs typeface="Mongolian Baiti" panose="03000500000000000000" charset="0"/>
              </a:rPr>
              <a:t>Preparing</a:t>
            </a:r>
            <a:r>
              <a:rPr lang="en-US" sz="3600">
                <a:latin typeface="Mongolian Baiti" panose="03000500000000000000" charset="0"/>
                <a:cs typeface="Mongolian Baiti" panose="03000500000000000000" charset="0"/>
              </a:rPr>
              <a:t> </a:t>
            </a:r>
            <a:r>
              <a:rPr lang="en-US" sz="3600" u="sng">
                <a:latin typeface="Mongolian Baiti" panose="03000500000000000000" charset="0"/>
                <a:cs typeface="Mongolian Baiti" panose="03000500000000000000" charset="0"/>
              </a:rPr>
              <a:t>models</a:t>
            </a:r>
            <a:r>
              <a:rPr lang="en-US" sz="3600" u="sng">
                <a:latin typeface="Calibri" panose="020F0502020204030204" charset="0"/>
                <a:cs typeface="Calibri" panose="020F0502020204030204" charset="0"/>
              </a:rPr>
              <a:t> </a:t>
            </a:r>
            <a:endParaRPr lang="en-US" sz="3600" u="sng">
              <a:latin typeface="Calibri" panose="020F0502020204030204" charset="0"/>
              <a:cs typeface="Calibri" panose="020F0502020204030204" charset="0"/>
            </a:endParaRPr>
          </a:p>
          <a:p>
            <a:pPr indent="0">
              <a:buNone/>
            </a:pPr>
            <a:endParaRPr lang="en-US" sz="2800" u="sng"/>
          </a:p>
          <a:p>
            <a:pPr marL="457200" indent="-457200">
              <a:buFont typeface="+mj-lt"/>
              <a:buAutoNum type="arabicPeriod"/>
            </a:pPr>
            <a:r>
              <a:rPr lang="en-US" sz="2400" b="1" u="sng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Logistic</a:t>
            </a:r>
            <a:r>
              <a:rPr lang="en-US" sz="2400" b="1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sz="2400" b="1" u="sng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Regression</a:t>
            </a:r>
            <a:r>
              <a:rPr lang="en-US" sz="2400" b="1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 :</a:t>
            </a:r>
            <a:r>
              <a:rPr lang="en-US" sz="2400" b="1">
                <a:solidFill>
                  <a:schemeClr val="tx1"/>
                </a:solidFill>
                <a:latin typeface="Mongolian Baiti" panose="03000500000000000000" charset="0"/>
                <a:cs typeface="Mongolian Baiti" panose="03000500000000000000" charset="0"/>
              </a:rPr>
              <a:t>  </a:t>
            </a:r>
            <a:r>
              <a:rPr lang="en-US" sz="2400" b="1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sz="2400" b="1">
                <a:solidFill>
                  <a:schemeClr val="accent6"/>
                </a:solidFill>
                <a:latin typeface="Cambria" panose="02040503050406030204" charset="0"/>
                <a:cs typeface="Cambria" panose="02040503050406030204" charset="0"/>
              </a:rPr>
              <a:t>                                     </a:t>
            </a:r>
            <a:endParaRPr lang="en-US" sz="2400" b="1">
              <a:solidFill>
                <a:schemeClr val="accent6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indent="0">
              <a:buFont typeface="+mj-lt"/>
              <a:buNone/>
            </a:pPr>
            <a:r>
              <a:rPr lang="en-US" sz="2000" b="1">
                <a:solidFill>
                  <a:schemeClr val="accent6"/>
                </a:solidFill>
                <a:latin typeface="Cambria" panose="02040503050406030204" charset="0"/>
                <a:cs typeface="Cambria" panose="02040503050406030204" charset="0"/>
              </a:rPr>
              <a:t> </a:t>
            </a:r>
            <a:endParaRPr lang="en-US" sz="2400" b="1">
              <a:solidFill>
                <a:schemeClr val="accent6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indent="0">
              <a:buFont typeface="+mj-lt"/>
              <a:buNone/>
            </a:pPr>
            <a:r>
              <a:rPr lang="en-US" sz="2400" b="1">
                <a:solidFill>
                  <a:schemeClr val="accent6"/>
                </a:solidFill>
                <a:latin typeface="Cambria" panose="02040503050406030204" charset="0"/>
                <a:cs typeface="Cambria" panose="02040503050406030204" charset="0"/>
              </a:rPr>
              <a:t> </a:t>
            </a:r>
            <a:endParaRPr lang="en-US" sz="2400" b="1">
              <a:solidFill>
                <a:schemeClr val="accent6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1"/>
            <p:custDataLst>
              <p:tags r:id="rId1"/>
            </p:custDataLst>
          </p:nvPr>
        </p:nvPicPr>
        <p:blipFill>
          <a:blip r:embed="rId2"/>
          <a:srcRect l="6975" t="56154" r="74471" b="31163"/>
          <a:stretch>
            <a:fillRect/>
          </a:stretch>
        </p:blipFill>
        <p:spPr>
          <a:xfrm>
            <a:off x="939800" y="4112260"/>
            <a:ext cx="4098290" cy="139827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13" name="Text Box 12"/>
          <p:cNvSpPr txBox="1"/>
          <p:nvPr/>
        </p:nvSpPr>
        <p:spPr>
          <a:xfrm>
            <a:off x="6564630" y="3282950"/>
            <a:ext cx="5143500" cy="488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400" b="1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2.</a:t>
            </a:r>
            <a:r>
              <a:rPr lang="en-US" sz="2400" b="1">
                <a:solidFill>
                  <a:schemeClr val="tx1"/>
                </a:solidFill>
              </a:rPr>
              <a:t>   </a:t>
            </a:r>
            <a:r>
              <a:rPr lang="en-US" sz="2400" b="1" u="sng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KNN</a:t>
            </a:r>
            <a:r>
              <a:rPr lang="en-US" sz="2400" b="1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 ( </a:t>
            </a:r>
            <a:r>
              <a:rPr lang="en-US" sz="2400" b="1" u="sng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K - Nearest</a:t>
            </a:r>
            <a:r>
              <a:rPr lang="en-US" sz="2400" b="1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sz="2400" b="1" u="sng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Neighbors</a:t>
            </a:r>
            <a:r>
              <a:rPr lang="en-US" sz="2400" b="1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 ) :</a:t>
            </a:r>
            <a:endParaRPr lang="en-US" sz="2400" b="1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14" name="Content Placeholder 13"/>
          <p:cNvPicPr>
            <a:picLocks noChangeAspect="1"/>
          </p:cNvPicPr>
          <p:nvPr>
            <p:ph sz="half" idx="2"/>
            <p:custDataLst>
              <p:tags r:id="rId3"/>
            </p:custDataLst>
          </p:nvPr>
        </p:nvPicPr>
        <p:blipFill>
          <a:blip r:embed="rId4"/>
          <a:srcRect l="7086" t="50087" r="66904" b="30100"/>
          <a:stretch>
            <a:fillRect/>
          </a:stretch>
        </p:blipFill>
        <p:spPr>
          <a:xfrm>
            <a:off x="6653530" y="4112260"/>
            <a:ext cx="5054600" cy="204089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任意多边形 4"/>
          <p:cNvSpPr/>
          <p:nvPr/>
        </p:nvSpPr>
        <p:spPr>
          <a:xfrm>
            <a:off x="11398885" y="1670050"/>
            <a:ext cx="801370" cy="1490980"/>
          </a:xfrm>
          <a:custGeom>
            <a:avLst/>
            <a:gdLst>
              <a:gd name="ir" fmla="*/ w 3 4"/>
              <a:gd name="ib" fmla="*/ h 3 4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62" h="2348">
                <a:moveTo>
                  <a:pt x="1174" y="0"/>
                </a:moveTo>
                <a:lnTo>
                  <a:pt x="1262" y="88"/>
                </a:lnTo>
                <a:lnTo>
                  <a:pt x="1262" y="2260"/>
                </a:lnTo>
                <a:lnTo>
                  <a:pt x="1174" y="2348"/>
                </a:lnTo>
                <a:lnTo>
                  <a:pt x="0" y="1174"/>
                </a:lnTo>
                <a:lnTo>
                  <a:pt x="1174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Open Sans" panose="020B0606030504020204" charset="0"/>
              <a:sym typeface="+mn-ea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10466705" y="-6985"/>
            <a:ext cx="1729105" cy="1854835"/>
          </a:xfrm>
          <a:custGeom>
            <a:avLst/>
            <a:gdLst>
              <a:gd name="ir" fmla="*/ w 3 4"/>
              <a:gd name="ib" fmla="*/ h 3 4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23" h="2921">
                <a:moveTo>
                  <a:pt x="1101" y="0"/>
                </a:moveTo>
                <a:lnTo>
                  <a:pt x="2539" y="0"/>
                </a:lnTo>
                <a:lnTo>
                  <a:pt x="2723" y="184"/>
                </a:lnTo>
                <a:lnTo>
                  <a:pt x="2723" y="2018"/>
                </a:lnTo>
                <a:lnTo>
                  <a:pt x="1820" y="2921"/>
                </a:lnTo>
                <a:lnTo>
                  <a:pt x="0" y="1101"/>
                </a:lnTo>
                <a:lnTo>
                  <a:pt x="1101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44" name="菱形 43"/>
          <p:cNvSpPr/>
          <p:nvPr/>
        </p:nvSpPr>
        <p:spPr>
          <a:xfrm>
            <a:off x="10903585" y="1010920"/>
            <a:ext cx="532130" cy="532130"/>
          </a:xfrm>
          <a:prstGeom prst="diamond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504190" y="560070"/>
            <a:ext cx="7837170" cy="18872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800" b="1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3. </a:t>
            </a:r>
            <a:r>
              <a:rPr lang="en-US" sz="2400" b="1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  </a:t>
            </a:r>
            <a:r>
              <a:rPr lang="en-US" sz="2800" b="1" u="sng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Naive</a:t>
            </a:r>
            <a:r>
              <a:rPr lang="en-US" sz="2800" b="1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sz="2800" b="1" u="sng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Bayes</a:t>
            </a:r>
            <a:r>
              <a:rPr lang="en-US" sz="2800" b="1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sz="2800" b="1" u="sng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Classifier :</a:t>
            </a:r>
            <a:endParaRPr lang="en-US" sz="2800" b="1" u="sng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  <a:p>
            <a:endParaRPr lang="en-US" sz="2400" b="1" u="sng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sz="2400" b="1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   </a:t>
            </a:r>
            <a:endParaRPr lang="en-US" sz="2400" b="1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sz="2400" b="1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    </a:t>
            </a:r>
            <a:r>
              <a:rPr lang="en-US" sz="2400" b="1" u="sng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Gaussian Naive Bayes :</a:t>
            </a:r>
            <a:endParaRPr lang="en-US" sz="2400" b="1" u="sng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  <p:custDataLst>
              <p:tags r:id="rId1"/>
            </p:custDataLst>
          </p:nvPr>
        </p:nvPicPr>
        <p:blipFill>
          <a:blip r:embed="rId2"/>
          <a:srcRect l="7061" t="43652" r="67728" b="38415"/>
          <a:stretch>
            <a:fillRect/>
          </a:stretch>
        </p:blipFill>
        <p:spPr>
          <a:xfrm>
            <a:off x="838200" y="2544445"/>
            <a:ext cx="4258945" cy="260604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13" name="Text Box 12"/>
          <p:cNvSpPr txBox="1"/>
          <p:nvPr/>
        </p:nvSpPr>
        <p:spPr>
          <a:xfrm>
            <a:off x="6231255" y="1670050"/>
            <a:ext cx="4064000" cy="4699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400" b="1" u="sng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Multinomial Naive Bayes</a:t>
            </a:r>
            <a:r>
              <a:rPr lang="en-US">
                <a:solidFill>
                  <a:schemeClr val="tx1"/>
                </a:solidFill>
              </a:rPr>
              <a:t> :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Content Placeholder 13"/>
          <p:cNvPicPr>
            <a:picLocks noChangeAspect="1"/>
          </p:cNvPicPr>
          <p:nvPr>
            <p:ph sz="half" idx="2"/>
            <p:custDataLst>
              <p:tags r:id="rId3"/>
            </p:custDataLst>
          </p:nvPr>
        </p:nvPicPr>
        <p:blipFill>
          <a:blip r:embed="rId4"/>
          <a:srcRect l="6801" t="57794" r="67463" b="23087"/>
          <a:stretch>
            <a:fillRect/>
          </a:stretch>
        </p:blipFill>
        <p:spPr>
          <a:xfrm>
            <a:off x="6231890" y="2543810"/>
            <a:ext cx="4491990" cy="260604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菱形 1"/>
          <p:cNvSpPr/>
          <p:nvPr/>
        </p:nvSpPr>
        <p:spPr>
          <a:xfrm>
            <a:off x="36830" y="0"/>
            <a:ext cx="704850" cy="704850"/>
          </a:xfrm>
          <a:prstGeom prst="diamond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Open Sans" panose="020B0606030504020204" charset="0"/>
              <a:sym typeface="+mn-ea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71120" y="460375"/>
            <a:ext cx="229235" cy="229235"/>
          </a:xfrm>
          <a:prstGeom prst="diamond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41045" y="615315"/>
            <a:ext cx="80689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4.  </a:t>
            </a:r>
            <a:r>
              <a:rPr lang="en-US" sz="2800" b="1" u="sng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 Support Vector Machine</a:t>
            </a:r>
            <a:r>
              <a:rPr lang="en-US" sz="2800" b="1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 (SVM) :</a:t>
            </a:r>
            <a:endParaRPr lang="en-US" sz="2800" b="1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  <p:custDataLst>
              <p:tags r:id="rId1"/>
            </p:custDataLst>
          </p:nvPr>
        </p:nvPicPr>
        <p:blipFill>
          <a:blip r:embed="rId2"/>
          <a:srcRect l="7508" t="41254" r="65153" b="32821"/>
          <a:stretch>
            <a:fillRect/>
          </a:stretch>
        </p:blipFill>
        <p:spPr>
          <a:xfrm>
            <a:off x="838200" y="2544445"/>
            <a:ext cx="5181600" cy="2912745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8" name="Text Box 7"/>
          <p:cNvSpPr txBox="1"/>
          <p:nvPr/>
        </p:nvSpPr>
        <p:spPr>
          <a:xfrm>
            <a:off x="1069340" y="1479550"/>
            <a:ext cx="36487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 u="sng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Linear</a:t>
            </a:r>
            <a:r>
              <a:rPr lang="en-US" sz="2400" b="1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sz="2400" b="1" u="sng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Kernel</a:t>
            </a:r>
            <a:r>
              <a:rPr lang="en-US" sz="2400" b="1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 :</a:t>
            </a:r>
            <a:endParaRPr lang="en-US" sz="2400" b="1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  <p:custDataLst>
              <p:tags r:id="rId3"/>
            </p:custDataLst>
          </p:nvPr>
        </p:nvPicPr>
        <p:blipFill>
          <a:blip r:embed="rId4"/>
          <a:srcRect l="7549" t="54502" r="67537" b="23872"/>
          <a:stretch>
            <a:fillRect/>
          </a:stretch>
        </p:blipFill>
        <p:spPr>
          <a:xfrm>
            <a:off x="6650990" y="2544445"/>
            <a:ext cx="4703445" cy="256921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11" name="Text Box 10"/>
          <p:cNvSpPr txBox="1"/>
          <p:nvPr/>
        </p:nvSpPr>
        <p:spPr>
          <a:xfrm>
            <a:off x="6916420" y="1464945"/>
            <a:ext cx="4172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 u="sng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Polynomia</a:t>
            </a:r>
            <a:r>
              <a:rPr lang="en-US" sz="2400" b="1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l </a:t>
            </a:r>
            <a:r>
              <a:rPr lang="en-US" sz="2400" b="1" u="sng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Kernel</a:t>
            </a:r>
            <a:r>
              <a:rPr lang="en-US" sz="2400" b="1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 :</a:t>
            </a:r>
            <a:endParaRPr lang="en-US" sz="2400" b="1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菱形 1"/>
          <p:cNvSpPr/>
          <p:nvPr/>
        </p:nvSpPr>
        <p:spPr>
          <a:xfrm>
            <a:off x="-5080" y="0"/>
            <a:ext cx="704850" cy="704850"/>
          </a:xfrm>
          <a:prstGeom prst="diamond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Open Sans" panose="020B0606030504020204" charset="0"/>
              <a:sym typeface="+mn-ea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71120" y="460375"/>
            <a:ext cx="229235" cy="229235"/>
          </a:xfrm>
          <a:prstGeom prst="diamond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-5080" y="5365750"/>
            <a:ext cx="723900" cy="1329690"/>
          </a:xfrm>
          <a:custGeom>
            <a:avLst/>
            <a:gdLst>
              <a:gd name="ir" fmla="*/ w 3 4"/>
              <a:gd name="ib" fmla="*/ h 3 4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67" h="3934">
                <a:moveTo>
                  <a:pt x="0" y="0"/>
                </a:moveTo>
                <a:lnTo>
                  <a:pt x="1967" y="1967"/>
                </a:lnTo>
                <a:lnTo>
                  <a:pt x="0" y="3934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Open Sans" panose="020B0606030504020204" charset="0"/>
              <a:sym typeface="+mn-ea"/>
            </a:endParaRPr>
          </a:p>
        </p:txBody>
      </p:sp>
      <p:sp>
        <p:nvSpPr>
          <p:cNvPr id="7" name="菱形 6"/>
          <p:cNvSpPr/>
          <p:nvPr/>
        </p:nvSpPr>
        <p:spPr>
          <a:xfrm>
            <a:off x="484505" y="6114415"/>
            <a:ext cx="534670" cy="534670"/>
          </a:xfrm>
          <a:prstGeom prst="diamond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110615" y="820420"/>
            <a:ext cx="46894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 u="sng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Radial Basis Function</a:t>
            </a:r>
            <a:r>
              <a:rPr lang="en-US">
                <a:solidFill>
                  <a:schemeClr val="tx1"/>
                </a:solidFill>
              </a:rPr>
              <a:t> : 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rcRect l="7414" t="38552" r="65655" b="40751"/>
          <a:stretch>
            <a:fillRect/>
          </a:stretch>
        </p:blipFill>
        <p:spPr>
          <a:xfrm>
            <a:off x="1110615" y="1802765"/>
            <a:ext cx="5659120" cy="326517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菱形 1"/>
          <p:cNvSpPr/>
          <p:nvPr/>
        </p:nvSpPr>
        <p:spPr>
          <a:xfrm>
            <a:off x="36830" y="0"/>
            <a:ext cx="704850" cy="704850"/>
          </a:xfrm>
          <a:prstGeom prst="diamond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Open Sans" panose="020B0606030504020204" charset="0"/>
              <a:sym typeface="+mn-ea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71120" y="460375"/>
            <a:ext cx="229235" cy="229235"/>
          </a:xfrm>
          <a:prstGeom prst="diamond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Open Sans" panose="020B0606030504020204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091815" y="192405"/>
            <a:ext cx="5641340" cy="7454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4000" b="1" u="sng">
                <a:solidFill>
                  <a:schemeClr val="accent6">
                    <a:lumMod val="50000"/>
                  </a:schemeClr>
                </a:solidFill>
                <a:latin typeface="Avignon Pro" panose="02000503040000020004" charset="0"/>
                <a:cs typeface="Avignon Pro" panose="02000503040000020004" charset="0"/>
              </a:rPr>
              <a:t>Model</a:t>
            </a:r>
            <a:r>
              <a:rPr lang="en-US" sz="4000" b="1">
                <a:solidFill>
                  <a:schemeClr val="accent6">
                    <a:lumMod val="50000"/>
                  </a:schemeClr>
                </a:solidFill>
                <a:latin typeface="Avignon Pro" panose="02000503040000020004" charset="0"/>
                <a:cs typeface="Avignon Pro" panose="02000503040000020004" charset="0"/>
              </a:rPr>
              <a:t> </a:t>
            </a:r>
            <a:r>
              <a:rPr lang="en-US" sz="4000" b="1" u="sng">
                <a:solidFill>
                  <a:schemeClr val="accent6">
                    <a:lumMod val="50000"/>
                  </a:schemeClr>
                </a:solidFill>
                <a:latin typeface="Avignon Pro" panose="02000503040000020004" charset="0"/>
                <a:cs typeface="Avignon Pro" panose="02000503040000020004" charset="0"/>
              </a:rPr>
              <a:t>Deployment</a:t>
            </a:r>
            <a:endParaRPr lang="en-US" sz="4000" b="1" u="sng">
              <a:solidFill>
                <a:schemeClr val="accent6">
                  <a:lumMod val="50000"/>
                </a:schemeClr>
              </a:solidFill>
              <a:latin typeface="Avignon Pro" panose="02000503040000020004" charset="0"/>
              <a:cs typeface="Avignon Pro" panose="020005030400000200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00355" y="1052830"/>
            <a:ext cx="11587480" cy="5340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sz="2400">
                <a:latin typeface="Cambria" panose="02040503050406030204" charset="0"/>
                <a:cs typeface="Cambria" panose="02040503050406030204" charset="0"/>
              </a:rPr>
              <a:t>SVM Polynomial kernel model is selected for Deployment process.  (Streamlit)</a:t>
            </a:r>
            <a:endParaRPr lang="en-US" sz="2400">
              <a:latin typeface="Cambria" panose="02040503050406030204" charset="0"/>
              <a:cs typeface="Cambria" panose="02040503050406030204" charset="0"/>
            </a:endParaRPr>
          </a:p>
          <a:p>
            <a:pPr indent="0">
              <a:buFont typeface="Wingdings" panose="05000000000000000000" charset="0"/>
              <a:buNone/>
            </a:pPr>
            <a:endParaRPr lang="en-US" sz="2400"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8" name="Picture Placeholder 3" descr="WhatsApp Image 2024-07-22 at 13.35.48"/>
          <p:cNvPicPr>
            <a:picLocks noChangeAspect="1"/>
          </p:cNvPicPr>
          <p:nvPr>
            <p:ph type="pic"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0355" y="1628140"/>
            <a:ext cx="11587480" cy="496824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直角三角形 9"/>
          <p:cNvSpPr/>
          <p:nvPr/>
        </p:nvSpPr>
        <p:spPr>
          <a:xfrm flipH="1">
            <a:off x="-53975" y="4672330"/>
            <a:ext cx="12240895" cy="2260600"/>
          </a:xfrm>
          <a:prstGeom prst="rt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Open Sans" panose="020B0606030504020204" charset="0"/>
              <a:sym typeface="+mn-ea"/>
            </a:endParaRPr>
          </a:p>
        </p:txBody>
      </p:sp>
      <p:sp>
        <p:nvSpPr>
          <p:cNvPr id="2" name="菱形 1"/>
          <p:cNvSpPr/>
          <p:nvPr/>
        </p:nvSpPr>
        <p:spPr>
          <a:xfrm>
            <a:off x="36830" y="0"/>
            <a:ext cx="704850" cy="704850"/>
          </a:xfrm>
          <a:prstGeom prst="diamond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Open Sans" panose="020B0606030504020204" charset="0"/>
              <a:sym typeface="+mn-ea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71120" y="460375"/>
            <a:ext cx="229235" cy="229235"/>
          </a:xfrm>
          <a:prstGeom prst="diamond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Open Sans" panose="020B0606030504020204" charset="0"/>
              <a:sym typeface="+mn-ea"/>
            </a:endParaRPr>
          </a:p>
        </p:txBody>
      </p:sp>
      <p:sp>
        <p:nvSpPr>
          <p:cNvPr id="24" name="直角三角形 23"/>
          <p:cNvSpPr/>
          <p:nvPr/>
        </p:nvSpPr>
        <p:spPr>
          <a:xfrm>
            <a:off x="-6985" y="5708650"/>
            <a:ext cx="2573655" cy="1211580"/>
          </a:xfrm>
          <a:prstGeom prst="rtTriangle">
            <a:avLst/>
          </a:prstGeom>
          <a:solidFill>
            <a:srgbClr val="7BC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723505" y="42373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741045" y="864870"/>
            <a:ext cx="10893425" cy="20377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p>
            <a:pPr marL="342900" indent="-342900">
              <a:buFont typeface="Wingdings" panose="05000000000000000000" charset="0"/>
              <a:buChar char="§"/>
            </a:pPr>
            <a:r>
              <a:rPr lang="en-US" sz="2400">
                <a:latin typeface="Cambria" panose="02040503050406030204" charset="0"/>
                <a:cs typeface="Cambria" panose="02040503050406030204" charset="0"/>
              </a:rPr>
              <a:t>We need to give the values for </a:t>
            </a:r>
            <a:r>
              <a:rPr lang="en-US" sz="2400" b="1">
                <a:latin typeface="Cambria" panose="02040503050406030204" charset="0"/>
                <a:cs typeface="Cambria" panose="02040503050406030204" charset="0"/>
              </a:rPr>
              <a:t>User Input Parameters</a:t>
            </a:r>
            <a:r>
              <a:rPr lang="en-US" sz="2400">
                <a:latin typeface="Cambria" panose="02040503050406030204" charset="0"/>
                <a:cs typeface="Cambria" panose="02040503050406030204" charset="0"/>
              </a:rPr>
              <a:t> as :  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0 (low risk)  or 0.5 (medium risk) or 1 (high risk) </a:t>
            </a:r>
            <a:r>
              <a:rPr lang="en-US" sz="24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according to our requirement .</a:t>
            </a:r>
            <a:endParaRPr lang="en-US" sz="24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342900" indent="-342900">
              <a:buFont typeface="Wingdings" panose="05000000000000000000" charset="0"/>
              <a:buChar char="§"/>
            </a:pPr>
            <a:endParaRPr lang="en-US" sz="24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sz="24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So, we will get the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predicted result </a:t>
            </a:r>
            <a:r>
              <a:rPr lang="en-US" sz="24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(Yes , it is bankruptcy/ No , it is not bankruptcy)</a:t>
            </a:r>
            <a:r>
              <a:rPr lang="en-US" sz="2400" b="1">
                <a:solidFill>
                  <a:schemeClr val="accent6"/>
                </a:solidFill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sz="24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and 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prediction probability</a:t>
            </a:r>
            <a:r>
              <a:rPr lang="en-US" sz="24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 according to the given values.</a:t>
            </a:r>
            <a:endParaRPr lang="en-US" sz="24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342900" indent="-342900">
              <a:buFont typeface="Wingdings" panose="05000000000000000000" charset="0"/>
              <a:buChar char="§"/>
            </a:pPr>
            <a:endParaRPr lang="en-US" sz="36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342900" indent="-342900">
              <a:buFont typeface="Wingdings" panose="05000000000000000000" charset="0"/>
              <a:buChar char="§"/>
            </a:pPr>
            <a:endParaRPr lang="en-US" sz="3600" b="1">
              <a:solidFill>
                <a:schemeClr val="accent6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400" b="1">
                <a:solidFill>
                  <a:schemeClr val="accent6"/>
                </a:solidFill>
                <a:latin typeface="Cambria" panose="02040503050406030204" charset="0"/>
                <a:cs typeface="Cambria" panose="02040503050406030204" charset="0"/>
              </a:rPr>
              <a:t>       </a:t>
            </a:r>
            <a:endParaRPr lang="en-US" sz="2400" b="1">
              <a:solidFill>
                <a:schemeClr val="accent6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/>
              <a:t>                                                                                                       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任意多边形 51"/>
          <p:cNvSpPr/>
          <p:nvPr/>
        </p:nvSpPr>
        <p:spPr>
          <a:xfrm flipV="1">
            <a:off x="7094220" y="5080"/>
            <a:ext cx="5103495" cy="2505075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6791" h="3333">
                <a:moveTo>
                  <a:pt x="3702" y="0"/>
                </a:moveTo>
                <a:lnTo>
                  <a:pt x="6791" y="2781"/>
                </a:lnTo>
                <a:lnTo>
                  <a:pt x="6791" y="3333"/>
                </a:lnTo>
                <a:lnTo>
                  <a:pt x="0" y="3333"/>
                </a:lnTo>
                <a:lnTo>
                  <a:pt x="3702" y="0"/>
                </a:lnTo>
                <a:close/>
              </a:path>
            </a:pathLst>
          </a:custGeom>
          <a:solidFill>
            <a:schemeClr val="accent6">
              <a:lumMod val="7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51" name="任意多边形 50"/>
          <p:cNvSpPr/>
          <p:nvPr/>
        </p:nvSpPr>
        <p:spPr>
          <a:xfrm>
            <a:off x="-3810" y="4472305"/>
            <a:ext cx="3820160" cy="2385695"/>
          </a:xfrm>
          <a:custGeom>
            <a:avLst/>
            <a:gdLst>
              <a:gd name="ir" fmla="*/ w 3 4"/>
              <a:gd name="ib" fmla="*/ h 3 4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722" h="4822">
                <a:moveTo>
                  <a:pt x="2900" y="0"/>
                </a:moveTo>
                <a:lnTo>
                  <a:pt x="7722" y="4822"/>
                </a:lnTo>
                <a:lnTo>
                  <a:pt x="0" y="4822"/>
                </a:lnTo>
                <a:lnTo>
                  <a:pt x="0" y="2900"/>
                </a:lnTo>
                <a:lnTo>
                  <a:pt x="2900" y="0"/>
                </a:lnTo>
                <a:close/>
              </a:path>
            </a:pathLst>
          </a:custGeom>
          <a:solidFill>
            <a:schemeClr val="accent6">
              <a:lumMod val="7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-6350" y="-6350"/>
            <a:ext cx="2787015" cy="3173413"/>
          </a:xfrm>
          <a:custGeom>
            <a:avLst/>
            <a:gdLst>
              <a:gd name="ir" fmla="*/ w 3 4"/>
              <a:gd name="ib" fmla="*/ h 3 4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389" h="4998">
                <a:moveTo>
                  <a:pt x="813" y="0"/>
                </a:moveTo>
                <a:lnTo>
                  <a:pt x="3687" y="0"/>
                </a:lnTo>
                <a:lnTo>
                  <a:pt x="4389" y="703"/>
                </a:lnTo>
                <a:lnTo>
                  <a:pt x="2250" y="2842"/>
                </a:lnTo>
                <a:lnTo>
                  <a:pt x="110" y="703"/>
                </a:lnTo>
                <a:lnTo>
                  <a:pt x="813" y="0"/>
                </a:lnTo>
                <a:close/>
                <a:moveTo>
                  <a:pt x="0" y="1074"/>
                </a:moveTo>
                <a:lnTo>
                  <a:pt x="1962" y="3036"/>
                </a:lnTo>
                <a:lnTo>
                  <a:pt x="0" y="4998"/>
                </a:lnTo>
                <a:lnTo>
                  <a:pt x="0" y="1074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37" name="菱形 36"/>
          <p:cNvSpPr/>
          <p:nvPr/>
        </p:nvSpPr>
        <p:spPr>
          <a:xfrm>
            <a:off x="431800" y="1075690"/>
            <a:ext cx="1438275" cy="1438275"/>
          </a:xfrm>
          <a:prstGeom prst="diamond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41" name="菱形 40"/>
          <p:cNvSpPr/>
          <p:nvPr/>
        </p:nvSpPr>
        <p:spPr>
          <a:xfrm>
            <a:off x="1761490" y="1016000"/>
            <a:ext cx="474345" cy="474345"/>
          </a:xfrm>
          <a:prstGeom prst="diamond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27" name="文本框 26" descr="7b0a20202020227461726765744d6f64756c65223a20226b6f6e6c696e65666f6e7473220a7d0a"/>
          <p:cNvSpPr txBox="1"/>
          <p:nvPr/>
        </p:nvSpPr>
        <p:spPr>
          <a:xfrm>
            <a:off x="1961515" y="2255520"/>
            <a:ext cx="8268970" cy="11734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9600" b="1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vignon Pro" panose="02000503040000020004" charset="0"/>
                <a:ea typeface="Open Sans ExtraBold" panose="020B0906030804020204" charset="0"/>
                <a:cs typeface="Avignon Pro" panose="02000503040000020004" charset="0"/>
                <a:sym typeface="+mn-ea"/>
              </a:rPr>
              <a:t>THANK YOU</a:t>
            </a:r>
            <a:endParaRPr lang="zh-CN" altLang="en-US" sz="9600" b="1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vignon Pro" panose="02000503040000020004" charset="0"/>
              <a:ea typeface="Open Sans ExtraBold" panose="020B0906030804020204" charset="0"/>
              <a:cs typeface="Avignon Pro" panose="02000503040000020004" charset="0"/>
              <a:sym typeface="+mn-ea"/>
            </a:endParaRPr>
          </a:p>
        </p:txBody>
      </p:sp>
      <p:sp>
        <p:nvSpPr>
          <p:cNvPr id="44" name="菱形 43"/>
          <p:cNvSpPr/>
          <p:nvPr/>
        </p:nvSpPr>
        <p:spPr>
          <a:xfrm>
            <a:off x="1810385" y="1908175"/>
            <a:ext cx="346710" cy="346710"/>
          </a:xfrm>
          <a:prstGeom prst="diamond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407015" y="5088890"/>
            <a:ext cx="1787525" cy="1859280"/>
            <a:chOff x="16377" y="8014"/>
            <a:chExt cx="2815" cy="2928"/>
          </a:xfrm>
          <a:solidFill>
            <a:srgbClr val="FFC000"/>
          </a:solidFill>
        </p:grpSpPr>
        <p:sp>
          <p:nvSpPr>
            <p:cNvPr id="34" name="任意多边形 33"/>
            <p:cNvSpPr/>
            <p:nvPr/>
          </p:nvSpPr>
          <p:spPr>
            <a:xfrm>
              <a:off x="17662" y="8014"/>
              <a:ext cx="1530" cy="2928"/>
            </a:xfrm>
            <a:custGeom>
              <a:avLst/>
              <a:gdLst>
                <a:gd name="ir" fmla="*/ w 3 4"/>
                <a:gd name="ib" fmla="*/ h 3 4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0" h="2928">
                  <a:moveTo>
                    <a:pt x="1464" y="0"/>
                  </a:moveTo>
                  <a:lnTo>
                    <a:pt x="1530" y="66"/>
                  </a:lnTo>
                  <a:lnTo>
                    <a:pt x="1530" y="2862"/>
                  </a:lnTo>
                  <a:lnTo>
                    <a:pt x="1464" y="2928"/>
                  </a:lnTo>
                  <a:lnTo>
                    <a:pt x="0" y="1464"/>
                  </a:lnTo>
                  <a:lnTo>
                    <a:pt x="1464" y="0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cs typeface="Open Sans" panose="020B0606030504020204" charset="0"/>
              </a:endParaRPr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16377" y="9739"/>
              <a:ext cx="2230" cy="1115"/>
            </a:xfrm>
            <a:custGeom>
              <a:avLst/>
              <a:gdLst>
                <a:gd name="ir" fmla="*/ w 3 4"/>
                <a:gd name="ib" fmla="*/ h 3 4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30" h="1115">
                  <a:moveTo>
                    <a:pt x="1115" y="0"/>
                  </a:moveTo>
                  <a:lnTo>
                    <a:pt x="2230" y="1115"/>
                  </a:lnTo>
                  <a:lnTo>
                    <a:pt x="0" y="1115"/>
                  </a:lnTo>
                  <a:lnTo>
                    <a:pt x="1115" y="0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cs typeface="Open Sans" panose="020B0606030504020204" charset="0"/>
              </a:endParaRPr>
            </a:p>
          </p:txBody>
        </p:sp>
        <p:sp>
          <p:nvSpPr>
            <p:cNvPr id="59" name="菱形 58"/>
            <p:cNvSpPr/>
            <p:nvPr/>
          </p:nvSpPr>
          <p:spPr>
            <a:xfrm>
              <a:off x="17308" y="9028"/>
              <a:ext cx="785" cy="785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Open Sans" panose="020B0606030504020204" charset="0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6" name="图片 25" descr="32303236373535363b32303238383430323bcfb2bbb6b0aed0c4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010910" y="1422400"/>
            <a:ext cx="246380" cy="24638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0363200" y="5017135"/>
            <a:ext cx="1828800" cy="1840858"/>
            <a:chOff x="16377" y="8014"/>
            <a:chExt cx="2815" cy="2929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34" name="任意多边形 33"/>
            <p:cNvSpPr/>
            <p:nvPr/>
          </p:nvSpPr>
          <p:spPr>
            <a:xfrm>
              <a:off x="17662" y="8014"/>
              <a:ext cx="1530" cy="2928"/>
            </a:xfrm>
            <a:custGeom>
              <a:avLst/>
              <a:gdLst>
                <a:gd name="ir" fmla="*/ w 3 4"/>
                <a:gd name="ib" fmla="*/ h 3 4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0" h="2928">
                  <a:moveTo>
                    <a:pt x="1464" y="0"/>
                  </a:moveTo>
                  <a:lnTo>
                    <a:pt x="1530" y="66"/>
                  </a:lnTo>
                  <a:lnTo>
                    <a:pt x="1530" y="2862"/>
                  </a:lnTo>
                  <a:lnTo>
                    <a:pt x="1464" y="2928"/>
                  </a:lnTo>
                  <a:lnTo>
                    <a:pt x="0" y="1464"/>
                  </a:lnTo>
                  <a:lnTo>
                    <a:pt x="1464" y="0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cs typeface="Open Sans" panose="020B0606030504020204" charset="0"/>
              </a:endParaRPr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16377" y="9739"/>
              <a:ext cx="2230" cy="1204"/>
            </a:xfrm>
            <a:custGeom>
              <a:avLst/>
              <a:gdLst>
                <a:gd name="ir" fmla="*/ w 3 4"/>
                <a:gd name="ib" fmla="*/ h 3 4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30" h="1115">
                  <a:moveTo>
                    <a:pt x="1115" y="0"/>
                  </a:moveTo>
                  <a:lnTo>
                    <a:pt x="2230" y="1115"/>
                  </a:lnTo>
                  <a:lnTo>
                    <a:pt x="0" y="1115"/>
                  </a:lnTo>
                  <a:lnTo>
                    <a:pt x="1115" y="0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cs typeface="Open Sans" panose="020B0606030504020204" charset="0"/>
              </a:endParaRPr>
            </a:p>
          </p:txBody>
        </p:sp>
        <p:sp>
          <p:nvSpPr>
            <p:cNvPr id="59" name="菱形 58"/>
            <p:cNvSpPr/>
            <p:nvPr/>
          </p:nvSpPr>
          <p:spPr>
            <a:xfrm>
              <a:off x="17308" y="9028"/>
              <a:ext cx="785" cy="785"/>
            </a:xfrm>
            <a:prstGeom prst="diamond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Open Sans" panose="020B0606030504020204" charset="0"/>
              </a:endParaRPr>
            </a:p>
          </p:txBody>
        </p:sp>
      </p:grpSp>
      <p:sp>
        <p:nvSpPr>
          <p:cNvPr id="3" name="Text Box 2"/>
          <p:cNvSpPr txBox="1"/>
          <p:nvPr/>
        </p:nvSpPr>
        <p:spPr>
          <a:xfrm>
            <a:off x="803910" y="591820"/>
            <a:ext cx="9748520" cy="19526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§"/>
            </a:pPr>
            <a:r>
              <a:rPr lang="en-US" sz="2000" b="1">
                <a:effectLst/>
                <a:latin typeface="Cambria" panose="02040503050406030204" charset="0"/>
                <a:cs typeface="Cambria" panose="02040503050406030204" charset="0"/>
              </a:rPr>
              <a:t>Classification Problem - binary (bankruptcy or non-bankruptcy)</a:t>
            </a:r>
            <a:endParaRPr lang="en-US" sz="2000" b="1">
              <a:effectLst/>
              <a:latin typeface="Cambria" panose="02040503050406030204" charset="0"/>
              <a:cs typeface="Cambria" panose="02040503050406030204" charset="0"/>
            </a:endParaRPr>
          </a:p>
          <a:p>
            <a:pPr indent="0">
              <a:buFont typeface="Wingdings" panose="05000000000000000000" charset="0"/>
              <a:buNone/>
            </a:pPr>
            <a:endParaRPr lang="en-US" sz="2000" b="1">
              <a:effectLst/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sz="2000" b="1">
                <a:effectLst/>
                <a:latin typeface="Cambria" panose="02040503050406030204" charset="0"/>
                <a:cs typeface="Cambria" panose="02040503050406030204" charset="0"/>
              </a:rPr>
              <a:t>Goal - model the probability that a business goes bankrupt from different features.</a:t>
            </a:r>
            <a:endParaRPr lang="en-US" sz="2000" b="1">
              <a:effectLst/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Wingdings" panose="05000000000000000000" charset="0"/>
              <a:buChar char="§"/>
            </a:pPr>
            <a:endParaRPr lang="en-US" sz="2000" b="1">
              <a:effectLst/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sz="2000" b="1">
                <a:effectLst/>
                <a:latin typeface="Cambria" panose="02040503050406030204" charset="0"/>
                <a:cs typeface="Cambria" panose="02040503050406030204" charset="0"/>
              </a:rPr>
              <a:t>The dataset contains 7  features about  250  companies.</a:t>
            </a:r>
            <a:endParaRPr lang="en-US" sz="2000" b="1">
              <a:effectLst/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  <p:custDataLst>
              <p:tags r:id="rId3"/>
            </p:custDataLst>
          </p:nvPr>
        </p:nvPicPr>
        <p:blipFill>
          <a:blip r:embed="rId4"/>
          <a:srcRect l="7406" t="34091" r="24130" b="13828"/>
          <a:stretch>
            <a:fillRect/>
          </a:stretch>
        </p:blipFill>
        <p:spPr>
          <a:xfrm>
            <a:off x="803910" y="2544445"/>
            <a:ext cx="9749155" cy="3756025"/>
          </a:xfrm>
          <a:prstGeom prst="rect">
            <a:avLst/>
          </a:prstGeom>
          <a:ln w="12700" cmpd="sng">
            <a:solidFill>
              <a:schemeClr val="accent6">
                <a:lumMod val="75000"/>
              </a:schemeClr>
            </a:solidFill>
            <a:prstDash val="solid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任意多边形 4"/>
          <p:cNvSpPr/>
          <p:nvPr/>
        </p:nvSpPr>
        <p:spPr>
          <a:xfrm>
            <a:off x="11398885" y="1670050"/>
            <a:ext cx="801370" cy="1490980"/>
          </a:xfrm>
          <a:custGeom>
            <a:avLst/>
            <a:gdLst>
              <a:gd name="ir" fmla="*/ w 3 4"/>
              <a:gd name="ib" fmla="*/ h 3 4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62" h="2348">
                <a:moveTo>
                  <a:pt x="1174" y="0"/>
                </a:moveTo>
                <a:lnTo>
                  <a:pt x="1262" y="88"/>
                </a:lnTo>
                <a:lnTo>
                  <a:pt x="1262" y="2260"/>
                </a:lnTo>
                <a:lnTo>
                  <a:pt x="1174" y="2348"/>
                </a:lnTo>
                <a:lnTo>
                  <a:pt x="0" y="1174"/>
                </a:lnTo>
                <a:lnTo>
                  <a:pt x="1174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Open Sans" panose="020B0606030504020204" charset="0"/>
              <a:sym typeface="+mn-ea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2812415" y="6165215"/>
            <a:ext cx="1383030" cy="691515"/>
          </a:xfrm>
          <a:custGeom>
            <a:avLst/>
            <a:gdLst>
              <a:gd name="ir" fmla="*/ w 3 4"/>
              <a:gd name="ib" fmla="*/ h 3 4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78" h="1089">
                <a:moveTo>
                  <a:pt x="1089" y="0"/>
                </a:moveTo>
                <a:lnTo>
                  <a:pt x="2178" y="1089"/>
                </a:lnTo>
                <a:lnTo>
                  <a:pt x="0" y="1089"/>
                </a:lnTo>
                <a:lnTo>
                  <a:pt x="1089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10466705" y="-6985"/>
            <a:ext cx="1729105" cy="1854835"/>
          </a:xfrm>
          <a:custGeom>
            <a:avLst/>
            <a:gdLst>
              <a:gd name="ir" fmla="*/ w 3 4"/>
              <a:gd name="ib" fmla="*/ h 3 4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23" h="2921">
                <a:moveTo>
                  <a:pt x="1101" y="0"/>
                </a:moveTo>
                <a:lnTo>
                  <a:pt x="2539" y="0"/>
                </a:lnTo>
                <a:lnTo>
                  <a:pt x="2723" y="184"/>
                </a:lnTo>
                <a:lnTo>
                  <a:pt x="2723" y="2018"/>
                </a:lnTo>
                <a:lnTo>
                  <a:pt x="1820" y="2921"/>
                </a:lnTo>
                <a:lnTo>
                  <a:pt x="0" y="1101"/>
                </a:lnTo>
                <a:lnTo>
                  <a:pt x="1101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44" name="菱形 43"/>
          <p:cNvSpPr/>
          <p:nvPr/>
        </p:nvSpPr>
        <p:spPr>
          <a:xfrm>
            <a:off x="10903585" y="1010920"/>
            <a:ext cx="532130" cy="532130"/>
          </a:xfrm>
          <a:prstGeom prst="diamond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205230" y="278130"/>
            <a:ext cx="88506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4000" b="1" u="sng">
                <a:solidFill>
                  <a:schemeClr val="accent6">
                    <a:lumMod val="50000"/>
                  </a:schemeClr>
                </a:solidFill>
                <a:effectLst/>
                <a:latin typeface="Avignon Pro" panose="02000503040000020004" charset="0"/>
                <a:cs typeface="Avignon Pro" panose="02000503040000020004" charset="0"/>
              </a:rPr>
              <a:t>Exploratory</a:t>
            </a:r>
            <a:r>
              <a:rPr lang="en-US" sz="4000" b="1">
                <a:solidFill>
                  <a:schemeClr val="accent6">
                    <a:lumMod val="50000"/>
                  </a:schemeClr>
                </a:solidFill>
                <a:effectLst/>
                <a:latin typeface="Avignon Pro" panose="02000503040000020004" charset="0"/>
                <a:cs typeface="Avignon Pro" panose="02000503040000020004" charset="0"/>
              </a:rPr>
              <a:t> </a:t>
            </a:r>
            <a:r>
              <a:rPr lang="en-US" sz="4000" b="1" u="sng">
                <a:solidFill>
                  <a:schemeClr val="accent6">
                    <a:lumMod val="50000"/>
                  </a:schemeClr>
                </a:solidFill>
                <a:effectLst/>
                <a:latin typeface="Avignon Pro" panose="02000503040000020004" charset="0"/>
                <a:cs typeface="Avignon Pro" panose="02000503040000020004" charset="0"/>
              </a:rPr>
              <a:t>Data</a:t>
            </a:r>
            <a:r>
              <a:rPr lang="en-US" sz="4000" b="1">
                <a:solidFill>
                  <a:schemeClr val="accent6">
                    <a:lumMod val="50000"/>
                  </a:schemeClr>
                </a:solidFill>
                <a:effectLst/>
                <a:latin typeface="Avignon Pro" panose="02000503040000020004" charset="0"/>
                <a:cs typeface="Avignon Pro" panose="02000503040000020004" charset="0"/>
              </a:rPr>
              <a:t> </a:t>
            </a:r>
            <a:r>
              <a:rPr lang="en-US" sz="4000" b="1" u="sng">
                <a:solidFill>
                  <a:schemeClr val="accent6">
                    <a:lumMod val="50000"/>
                  </a:schemeClr>
                </a:solidFill>
                <a:effectLst/>
                <a:latin typeface="Avignon Pro" panose="02000503040000020004" charset="0"/>
                <a:cs typeface="Avignon Pro" panose="02000503040000020004" charset="0"/>
              </a:rPr>
              <a:t>Analysis</a:t>
            </a:r>
            <a:r>
              <a:rPr lang="en-US" sz="4000" b="1">
                <a:solidFill>
                  <a:schemeClr val="accent6">
                    <a:lumMod val="50000"/>
                  </a:schemeClr>
                </a:solidFill>
                <a:effectLst/>
                <a:latin typeface="Avignon Pro" panose="02000503040000020004" charset="0"/>
                <a:cs typeface="Avignon Pro" panose="02000503040000020004" charset="0"/>
              </a:rPr>
              <a:t> (EDA)</a:t>
            </a:r>
            <a:endParaRPr lang="en-US" sz="4000" b="1">
              <a:solidFill>
                <a:schemeClr val="accent6">
                  <a:lumMod val="50000"/>
                </a:schemeClr>
              </a:solidFill>
              <a:effectLst/>
              <a:latin typeface="Avignon Pro" panose="02000503040000020004" charset="0"/>
              <a:cs typeface="Avignon Pro" panose="020005030400000200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01650" y="1318260"/>
            <a:ext cx="49091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§"/>
            </a:pPr>
            <a:r>
              <a:rPr lang="en-US" sz="2400" u="sng">
                <a:latin typeface="Cambria" panose="02040503050406030204" charset="0"/>
                <a:cs typeface="Cambria" panose="02040503050406030204" charset="0"/>
              </a:rPr>
              <a:t>Data</a:t>
            </a:r>
            <a:r>
              <a:rPr lang="en-US" sz="2400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sz="2400" u="sng">
                <a:latin typeface="Cambria" panose="02040503050406030204" charset="0"/>
                <a:cs typeface="Cambria" panose="02040503050406030204" charset="0"/>
              </a:rPr>
              <a:t>Understanding</a:t>
            </a:r>
            <a:r>
              <a:rPr lang="en-US" sz="2400">
                <a:latin typeface="Cambria" panose="02040503050406030204" charset="0"/>
                <a:cs typeface="Cambria" panose="02040503050406030204" charset="0"/>
              </a:rPr>
              <a:t> :</a:t>
            </a:r>
            <a:r>
              <a:rPr lang="en-US" b="1">
                <a:latin typeface="Cambria" panose="02040503050406030204" charset="0"/>
                <a:cs typeface="Cambria" panose="02040503050406030204" charset="0"/>
              </a:rPr>
              <a:t>-</a:t>
            </a:r>
            <a:endParaRPr lang="en-US" b="1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5850255" y="1318260"/>
            <a:ext cx="4064000" cy="5003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Font typeface="Wingdings" panose="05000000000000000000" charset="0"/>
              <a:buChar char="§"/>
            </a:pPr>
            <a:r>
              <a:rPr lang="en-US" sz="2400" u="sng">
                <a:latin typeface="Cambria" panose="02040503050406030204" charset="0"/>
                <a:cs typeface="Cambria" panose="02040503050406030204" charset="0"/>
              </a:rPr>
              <a:t>Summary</a:t>
            </a:r>
            <a:r>
              <a:rPr lang="en-US" sz="2400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sz="2400" u="sng">
                <a:latin typeface="Cambria" panose="02040503050406030204" charset="0"/>
                <a:cs typeface="Cambria" panose="02040503050406030204" charset="0"/>
              </a:rPr>
              <a:t>Statistics</a:t>
            </a:r>
            <a:r>
              <a:rPr lang="en-US" sz="2400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sz="2400"/>
              <a:t>:-</a:t>
            </a:r>
            <a:endParaRPr lang="en-US" sz="2400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  <p:custDataLst>
              <p:tags r:id="rId1"/>
            </p:custDataLst>
          </p:nvPr>
        </p:nvPicPr>
        <p:blipFill>
          <a:blip r:embed="rId2"/>
          <a:srcRect l="6765" t="43646" r="61959" b="17900"/>
          <a:stretch>
            <a:fillRect/>
          </a:stretch>
        </p:blipFill>
        <p:spPr>
          <a:xfrm>
            <a:off x="368935" y="2112010"/>
            <a:ext cx="4808855" cy="4228465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13" name="Content Placeholder 12"/>
          <p:cNvPicPr>
            <a:picLocks noChangeAspect="1"/>
          </p:cNvPicPr>
          <p:nvPr>
            <p:ph sz="half" idx="2"/>
            <p:custDataLst>
              <p:tags r:id="rId3"/>
            </p:custDataLst>
          </p:nvPr>
        </p:nvPicPr>
        <p:blipFill>
          <a:blip r:embed="rId4"/>
          <a:srcRect l="7083" t="30368" r="30417" b="25877"/>
          <a:stretch>
            <a:fillRect/>
          </a:stretch>
        </p:blipFill>
        <p:spPr>
          <a:xfrm>
            <a:off x="5849620" y="2075815"/>
            <a:ext cx="5827395" cy="4380865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菱形 1"/>
          <p:cNvSpPr/>
          <p:nvPr/>
        </p:nvSpPr>
        <p:spPr>
          <a:xfrm>
            <a:off x="11492865" y="0"/>
            <a:ext cx="704850" cy="704850"/>
          </a:xfrm>
          <a:prstGeom prst="diamond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11612880" y="475615"/>
            <a:ext cx="229235" cy="229235"/>
          </a:xfrm>
          <a:prstGeom prst="diamond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28" name="任意多边形 27"/>
          <p:cNvSpPr/>
          <p:nvPr/>
        </p:nvSpPr>
        <p:spPr>
          <a:xfrm flipH="1">
            <a:off x="9343390" y="5075555"/>
            <a:ext cx="2854325" cy="1782445"/>
          </a:xfrm>
          <a:custGeom>
            <a:avLst/>
            <a:gdLst>
              <a:gd name="ir" fmla="*/ w 3 4"/>
              <a:gd name="ib" fmla="*/ h 3 4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722" h="4822">
                <a:moveTo>
                  <a:pt x="2900" y="0"/>
                </a:moveTo>
                <a:lnTo>
                  <a:pt x="7722" y="4822"/>
                </a:lnTo>
                <a:lnTo>
                  <a:pt x="0" y="4822"/>
                </a:lnTo>
                <a:lnTo>
                  <a:pt x="0" y="2900"/>
                </a:lnTo>
                <a:lnTo>
                  <a:pt x="290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Open Sans" panose="020B0606030504020204" charset="0"/>
              <a:sym typeface="+mn-ea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335915" y="704215"/>
            <a:ext cx="4348480" cy="58731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p>
            <a:pPr marL="342900" indent="-342900">
              <a:buFont typeface="Wingdings" panose="05000000000000000000" charset="0"/>
              <a:buChar char="§"/>
            </a:pPr>
            <a:r>
              <a:rPr lang="en-US" sz="2400">
                <a:latin typeface="Cambria" panose="02040503050406030204" charset="0"/>
                <a:cs typeface="Cambria" panose="02040503050406030204" charset="0"/>
              </a:rPr>
              <a:t>Handling missing values                                </a:t>
            </a:r>
            <a:endParaRPr lang="en-US" sz="2400">
              <a:latin typeface="Cambria" panose="02040503050406030204" charset="0"/>
              <a:cs typeface="Cambria" panose="02040503050406030204" charset="0"/>
            </a:endParaRPr>
          </a:p>
          <a:p>
            <a:pPr marL="342900" indent="-342900">
              <a:buFont typeface="Wingdings" panose="05000000000000000000" charset="0"/>
              <a:buChar char="§"/>
            </a:pPr>
            <a:endParaRPr lang="en-US" sz="2400">
              <a:latin typeface="Cambria" panose="02040503050406030204" charset="0"/>
              <a:cs typeface="Cambria" panose="02040503050406030204" charset="0"/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sz="2400">
                <a:latin typeface="Cambria" panose="02040503050406030204" charset="0"/>
                <a:cs typeface="Cambria" panose="02040503050406030204" charset="0"/>
              </a:rPr>
              <a:t>Handling Duplicates</a:t>
            </a:r>
            <a:endParaRPr lang="en-US" sz="2400">
              <a:latin typeface="Cambria" panose="02040503050406030204" charset="0"/>
              <a:cs typeface="Cambria" panose="02040503050406030204" charset="0"/>
            </a:endParaRPr>
          </a:p>
          <a:p>
            <a:pPr marL="342900" indent="-342900">
              <a:buFont typeface="Wingdings" panose="05000000000000000000" charset="0"/>
              <a:buChar char="§"/>
            </a:pPr>
            <a:endParaRPr lang="en-US" sz="2400">
              <a:latin typeface="Cambria" panose="02040503050406030204" charset="0"/>
              <a:cs typeface="Cambria" panose="02040503050406030204" charset="0"/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sz="2400">
                <a:latin typeface="Cambria" panose="02040503050406030204" charset="0"/>
                <a:cs typeface="Cambria" panose="02040503050406030204" charset="0"/>
              </a:rPr>
              <a:t>Added the column “class_yn” making it as target variable instead of the “class” column . It gives the values “0” to bankruptcy and “1” to non-bankruptcy.</a:t>
            </a:r>
            <a:endParaRPr lang="en-US" sz="2400">
              <a:latin typeface="Cambria" panose="02040503050406030204" charset="0"/>
              <a:cs typeface="Cambria" panose="02040503050406030204" charset="0"/>
            </a:endParaRPr>
          </a:p>
          <a:p>
            <a:pPr marL="342900" indent="-342900">
              <a:buFont typeface="Wingdings" panose="05000000000000000000" charset="0"/>
              <a:buChar char="§"/>
            </a:pPr>
            <a:endParaRPr lang="en-US" sz="2400">
              <a:latin typeface="Cambria" panose="02040503050406030204" charset="0"/>
              <a:cs typeface="Cambria" panose="02040503050406030204" charset="0"/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sz="2400">
                <a:latin typeface="Cambria" panose="02040503050406030204" charset="0"/>
                <a:cs typeface="Cambria" panose="02040503050406030204" charset="0"/>
              </a:rPr>
              <a:t>Dropped the “class” column of object data type.</a:t>
            </a:r>
            <a:endParaRPr lang="en-US" sz="2400"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5" name="Picture Placeholder 4"/>
          <p:cNvPicPr>
            <a:picLocks noChangeAspect="1"/>
          </p:cNvPicPr>
          <p:nvPr>
            <p:ph type="pic" idx="1"/>
            <p:custDataLst>
              <p:tags r:id="rId1"/>
            </p:custDataLst>
          </p:nvPr>
        </p:nvPicPr>
        <p:blipFill>
          <a:blip r:embed="rId2"/>
          <a:srcRect l="7550" t="38305" r="18306" b="8728"/>
          <a:stretch>
            <a:fillRect/>
          </a:stretch>
        </p:blipFill>
        <p:spPr>
          <a:xfrm>
            <a:off x="4683760" y="704850"/>
            <a:ext cx="7303770" cy="5872480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菱形 1"/>
          <p:cNvSpPr/>
          <p:nvPr/>
        </p:nvSpPr>
        <p:spPr>
          <a:xfrm>
            <a:off x="40640" y="0"/>
            <a:ext cx="704850" cy="704850"/>
          </a:xfrm>
          <a:prstGeom prst="diamond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Open Sans" panose="020B0606030504020204" charset="0"/>
              <a:sym typeface="+mn-ea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71120" y="689610"/>
            <a:ext cx="229235" cy="229235"/>
          </a:xfrm>
          <a:prstGeom prst="diamond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2475865" y="117475"/>
            <a:ext cx="6858000" cy="8235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4000" b="1" u="sng">
                <a:solidFill>
                  <a:schemeClr val="accent6">
                    <a:lumMod val="50000"/>
                  </a:schemeClr>
                </a:solidFill>
                <a:latin typeface="Avignon Pro" panose="02000503040000020004" charset="0"/>
                <a:cs typeface="Avignon Pro" panose="02000503040000020004" charset="0"/>
              </a:rPr>
              <a:t>Data</a:t>
            </a:r>
            <a:r>
              <a:rPr lang="en-US" sz="4000" b="1">
                <a:solidFill>
                  <a:schemeClr val="accent6">
                    <a:lumMod val="50000"/>
                  </a:schemeClr>
                </a:solidFill>
                <a:latin typeface="Avignon Pro" panose="02000503040000020004" charset="0"/>
                <a:cs typeface="Avignon Pro" panose="02000503040000020004" charset="0"/>
              </a:rPr>
              <a:t> </a:t>
            </a:r>
            <a:r>
              <a:rPr lang="en-US" sz="4000" b="1" u="sng">
                <a:solidFill>
                  <a:schemeClr val="accent6">
                    <a:lumMod val="50000"/>
                  </a:schemeClr>
                </a:solidFill>
                <a:latin typeface="Avignon Pro" panose="02000503040000020004" charset="0"/>
                <a:cs typeface="Avignon Pro" panose="02000503040000020004" charset="0"/>
              </a:rPr>
              <a:t>Visualization</a:t>
            </a:r>
            <a:endParaRPr lang="en-US" sz="4000" b="1" u="sng">
              <a:solidFill>
                <a:schemeClr val="accent6">
                  <a:lumMod val="50000"/>
                </a:schemeClr>
              </a:solidFill>
              <a:latin typeface="Avignon Pro" panose="02000503040000020004" charset="0"/>
              <a:cs typeface="Avignon Pro" panose="02000503040000020004" charset="0"/>
            </a:endParaRPr>
          </a:p>
        </p:txBody>
      </p:sp>
      <p:pic>
        <p:nvPicPr>
          <p:cNvPr id="6" name="Picture Placeholder 5"/>
          <p:cNvPicPr>
            <a:picLocks noChangeAspect="1"/>
          </p:cNvPicPr>
          <p:nvPr>
            <p:ph type="pic" idx="1"/>
            <p:custDataLst>
              <p:tags r:id="rId1"/>
            </p:custDataLst>
          </p:nvPr>
        </p:nvPicPr>
        <p:blipFill>
          <a:blip r:embed="rId2"/>
          <a:srcRect l="392" t="1196" r="52116" b="28245"/>
          <a:stretch>
            <a:fillRect/>
          </a:stretch>
        </p:blipFill>
        <p:spPr>
          <a:xfrm>
            <a:off x="2710815" y="1055370"/>
            <a:ext cx="9187815" cy="555244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9" name="Text Box 8"/>
          <p:cNvSpPr txBox="1"/>
          <p:nvPr/>
        </p:nvSpPr>
        <p:spPr>
          <a:xfrm>
            <a:off x="299720" y="919480"/>
            <a:ext cx="4695190" cy="19475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>
              <a:buFont typeface="Wingdings" panose="05000000000000000000" charset="0"/>
              <a:buChar char="§"/>
            </a:pPr>
            <a:r>
              <a:rPr lang="en-US" sz="2800" b="1" u="sng">
                <a:latin typeface="Cambria" panose="02040503050406030204" charset="0"/>
                <a:cs typeface="Cambria" panose="02040503050406030204" charset="0"/>
                <a:sym typeface="+mn-ea"/>
              </a:rPr>
              <a:t>Heat Map :</a:t>
            </a:r>
            <a:endParaRPr lang="en-US" sz="2800" b="1" u="sng"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585470" y="541655"/>
            <a:ext cx="69462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§"/>
            </a:pPr>
            <a:r>
              <a:rPr lang="en-US" sz="2400" b="1" u="sng">
                <a:latin typeface="Cambria" panose="02040503050406030204" charset="0"/>
                <a:cs typeface="Cambria" panose="02040503050406030204" charset="0"/>
              </a:rPr>
              <a:t>Count plot  (class_yn) :</a:t>
            </a:r>
            <a:endParaRPr lang="en-US" sz="2400" b="1" u="sng"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1"/>
            <p:custDataLst>
              <p:tags r:id="rId1"/>
            </p:custDataLst>
          </p:nvPr>
        </p:nvPicPr>
        <p:blipFill>
          <a:blip r:embed="rId2"/>
          <a:srcRect l="8137" t="33377" r="50576" b="9265"/>
          <a:stretch>
            <a:fillRect/>
          </a:stretch>
        </p:blipFill>
        <p:spPr>
          <a:xfrm>
            <a:off x="585470" y="1255395"/>
            <a:ext cx="5068570" cy="509524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  <p:custDataLst>
              <p:tags r:id="rId3"/>
            </p:custDataLst>
          </p:nvPr>
        </p:nvPicPr>
        <p:blipFill>
          <a:blip r:embed="rId4"/>
          <a:srcRect l="7855" t="26335" r="50294" b="14301"/>
          <a:stretch>
            <a:fillRect/>
          </a:stretch>
        </p:blipFill>
        <p:spPr>
          <a:xfrm>
            <a:off x="6315710" y="1254760"/>
            <a:ext cx="5507990" cy="509524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8" name="Text Box 7"/>
          <p:cNvSpPr txBox="1"/>
          <p:nvPr/>
        </p:nvSpPr>
        <p:spPr>
          <a:xfrm>
            <a:off x="6490970" y="541655"/>
            <a:ext cx="5143500" cy="5340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Font typeface="Wingdings" panose="05000000000000000000" charset="0"/>
              <a:buChar char="§"/>
            </a:pPr>
            <a:r>
              <a:rPr lang="en-US" sz="2400" b="1" u="sng">
                <a:latin typeface="Cambria" panose="02040503050406030204" charset="0"/>
                <a:cs typeface="Cambria" panose="02040503050406030204" charset="0"/>
              </a:rPr>
              <a:t>Count plot (financial_flexibility) :</a:t>
            </a:r>
            <a:endParaRPr lang="en-US" sz="2400" b="1" u="sng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sz="half" idx="1"/>
            <p:custDataLst>
              <p:tags r:id="rId1"/>
            </p:custDataLst>
          </p:nvPr>
        </p:nvPicPr>
        <p:blipFill>
          <a:blip r:embed="rId2"/>
          <a:srcRect l="8137" t="34380" r="50858" b="9265"/>
          <a:stretch>
            <a:fillRect/>
          </a:stretch>
        </p:blipFill>
        <p:spPr>
          <a:xfrm>
            <a:off x="483235" y="1728470"/>
            <a:ext cx="5259705" cy="4731385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  <p:custDataLst>
              <p:tags r:id="rId3"/>
            </p:custDataLst>
          </p:nvPr>
        </p:nvPicPr>
        <p:blipFill>
          <a:blip r:embed="rId4"/>
          <a:srcRect l="8137" t="27338" r="50858" b="13800"/>
          <a:stretch>
            <a:fillRect/>
          </a:stretch>
        </p:blipFill>
        <p:spPr>
          <a:xfrm>
            <a:off x="6593840" y="1670050"/>
            <a:ext cx="5113020" cy="4731385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6" name="Text Box 5"/>
          <p:cNvSpPr txBox="1"/>
          <p:nvPr/>
        </p:nvSpPr>
        <p:spPr>
          <a:xfrm>
            <a:off x="482600" y="525145"/>
            <a:ext cx="5142865" cy="6635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§"/>
            </a:pPr>
            <a:r>
              <a:rPr lang="en-US" sz="2400" b="1" u="sng">
                <a:latin typeface="Cambria" panose="02040503050406030204" charset="0"/>
                <a:cs typeface="Cambria" panose="02040503050406030204" charset="0"/>
              </a:rPr>
              <a:t>Frequency of Industrial Risk by Class  (Bar plot) :</a:t>
            </a:r>
            <a:endParaRPr lang="en-US" sz="2400" b="1" u="sng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476365" y="525780"/>
            <a:ext cx="5229860" cy="9632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§"/>
            </a:pPr>
            <a:r>
              <a:rPr lang="en-US" sz="2400" b="1" u="sng">
                <a:latin typeface="Cambria" panose="02040503050406030204" charset="0"/>
                <a:cs typeface="Cambria" panose="02040503050406030204" charset="0"/>
              </a:rPr>
              <a:t>Frequency of financial_flexibility by Class (Bar Plot) :</a:t>
            </a:r>
            <a:endParaRPr lang="en-US" sz="2400" b="1" u="sng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453390" y="410210"/>
            <a:ext cx="50558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§"/>
            </a:pPr>
            <a:r>
              <a:rPr lang="en-US" sz="2400" b="1" u="sng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Frequency of credibility by Class  (Bar plot)  </a:t>
            </a:r>
            <a:r>
              <a:rPr lang="en-US" b="1">
                <a:solidFill>
                  <a:schemeClr val="tx1"/>
                </a:solidFill>
              </a:rPr>
              <a:t>: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419215" y="351155"/>
            <a:ext cx="53447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§"/>
            </a:pPr>
            <a:r>
              <a:rPr lang="en-US" sz="2400" b="1" u="sng">
                <a:latin typeface="Cambria" panose="02040503050406030204" charset="0"/>
                <a:cs typeface="Cambria" panose="02040503050406030204" charset="0"/>
              </a:rPr>
              <a:t>Frequency of operating_risk by Class  (Bar plot)  :</a:t>
            </a:r>
            <a:endParaRPr lang="en-US" sz="2400" b="1" u="sng"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1"/>
            <p:custDataLst>
              <p:tags r:id="rId1"/>
            </p:custDataLst>
          </p:nvPr>
        </p:nvPicPr>
        <p:blipFill>
          <a:blip r:embed="rId2"/>
          <a:srcRect l="8419" t="27338" r="51140" b="13800"/>
          <a:stretch>
            <a:fillRect/>
          </a:stretch>
        </p:blipFill>
        <p:spPr>
          <a:xfrm>
            <a:off x="454025" y="1503680"/>
            <a:ext cx="5144135" cy="486918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  <p:custDataLst>
              <p:tags r:id="rId3"/>
            </p:custDataLst>
          </p:nvPr>
        </p:nvPicPr>
        <p:blipFill>
          <a:blip r:embed="rId4"/>
          <a:srcRect l="8137" t="26837" r="51422" b="13800"/>
          <a:stretch>
            <a:fillRect/>
          </a:stretch>
        </p:blipFill>
        <p:spPr>
          <a:xfrm>
            <a:off x="6418580" y="1503680"/>
            <a:ext cx="5346065" cy="4869815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1113155" y="512445"/>
            <a:ext cx="10139680" cy="4019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§"/>
            </a:pPr>
            <a:r>
              <a:rPr lang="en-US" sz="2400" b="1" u="sng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Frequency of financial_flexibility by credibility  (Bar Plot)  :</a:t>
            </a:r>
            <a:endParaRPr lang="en-US" sz="2400" b="1" u="sng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  <p:custDataLst>
              <p:tags r:id="rId1"/>
            </p:custDataLst>
          </p:nvPr>
        </p:nvPicPr>
        <p:blipFill>
          <a:blip r:embed="rId2"/>
          <a:srcRect l="8137" t="27338" r="50576" b="12296"/>
          <a:stretch>
            <a:fillRect/>
          </a:stretch>
        </p:blipFill>
        <p:spPr>
          <a:xfrm>
            <a:off x="1113155" y="1280160"/>
            <a:ext cx="8542020" cy="509270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PP_MARK_KEY" val="777ee3ec-6085-4b9e-8bdf-1b222f06a7e7"/>
  <p:tag name="COMMONDATA" val="eyJoZGlkIjoiMmNmYmEwOWQ4Y2Q0M2IxMGZkNjI4ZjhkZDQyNzg1OTY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Open Sans"/>
        <a:ea typeface=""/>
        <a:cs typeface=""/>
        <a:font script="Jpan" typeface="游ゴシック Light"/>
        <a:font script="Hang" typeface="맑은 고딕"/>
        <a:font script="Hans" typeface="Open Sans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Open Sans"/>
        <a:ea typeface=""/>
        <a:cs typeface=""/>
        <a:font script="Jpan" typeface="游ゴシック"/>
        <a:font script="Hang" typeface="맑은 고딕"/>
        <a:font script="Hans" typeface="Open Sans"/>
        <a:font script="Hant" typeface="新細明體"/>
        <a:font script="Arab" typeface="Open Sans"/>
        <a:font script="Hebr" typeface="Open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Open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Open Sans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Open Sans"/>
        <a:ea typeface=""/>
        <a:cs typeface=""/>
        <a:font script="Jpan" typeface="ＭＳ Ｐゴシック"/>
        <a:font script="Hang" typeface="맑은 고딕"/>
        <a:font script="Hans" typeface="Open Sans"/>
        <a:font script="Hant" typeface="新細明體"/>
        <a:font script="Arab" typeface="Open Sans"/>
        <a:font script="Hebr" typeface="Open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Open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Open Sans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Open Sans"/>
        <a:ea typeface=""/>
        <a:cs typeface=""/>
        <a:font script="Jpan" typeface="ＭＳ Ｐゴシック"/>
        <a:font script="Hang" typeface="맑은 고딕"/>
        <a:font script="Hans" typeface="Open Sans"/>
        <a:font script="Hant" typeface="新細明體"/>
        <a:font script="Arab" typeface="Open Sans"/>
        <a:font script="Hebr" typeface="Open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Open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1984</Words>
  <Application>WPS Presentation</Application>
  <PresentationFormat>宽屏</PresentationFormat>
  <Paragraphs>97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0" baseType="lpstr">
      <vt:lpstr>Arial</vt:lpstr>
      <vt:lpstr>SimSun</vt:lpstr>
      <vt:lpstr>Wingdings</vt:lpstr>
      <vt:lpstr>Open Sans</vt:lpstr>
      <vt:lpstr>Avignon Pro</vt:lpstr>
      <vt:lpstr>Microsoft YaHei</vt:lpstr>
      <vt:lpstr>Gadugi</vt:lpstr>
      <vt:lpstr>Cambria</vt:lpstr>
      <vt:lpstr>Mongolian Baiti</vt:lpstr>
      <vt:lpstr>Wingdings</vt:lpstr>
      <vt:lpstr>Calibri</vt:lpstr>
      <vt:lpstr>Open Sans ExtraBold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ABCD</cp:lastModifiedBy>
  <cp:revision>62</cp:revision>
  <dcterms:created xsi:type="dcterms:W3CDTF">2021-08-04T14:37:00Z</dcterms:created>
  <dcterms:modified xsi:type="dcterms:W3CDTF">2024-07-25T07:01:14Z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8F46A59C7FCA4C13864D6AB8FBFA45A5_13</vt:lpwstr>
  </property>
  <property fmtid="{D5CDD505-2E9C-101B-9397-08002B2CF9AE}" pid="3" name="KSOProductBuildVer">
    <vt:lpwstr>1033-12.2.0.17153</vt:lpwstr>
  </property>
</Properties>
</file>